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0" r:id="rId1"/>
  </p:sldMasterIdLst>
  <p:sldIdLst>
    <p:sldId id="492" r:id="rId2"/>
    <p:sldId id="494" r:id="rId3"/>
    <p:sldId id="493" r:id="rId4"/>
    <p:sldId id="491" r:id="rId5"/>
    <p:sldId id="490" r:id="rId6"/>
    <p:sldId id="489" r:id="rId7"/>
    <p:sldId id="488" r:id="rId8"/>
    <p:sldId id="487" r:id="rId9"/>
    <p:sldId id="486" r:id="rId10"/>
    <p:sldId id="485" r:id="rId11"/>
    <p:sldId id="484" r:id="rId12"/>
    <p:sldId id="483" r:id="rId13"/>
    <p:sldId id="497" r:id="rId14"/>
    <p:sldId id="498" r:id="rId15"/>
    <p:sldId id="269" r:id="rId16"/>
    <p:sldId id="413" r:id="rId17"/>
    <p:sldId id="447" r:id="rId18"/>
    <p:sldId id="307" r:id="rId19"/>
    <p:sldId id="460" r:id="rId20"/>
    <p:sldId id="461" r:id="rId21"/>
    <p:sldId id="284" r:id="rId22"/>
    <p:sldId id="333" r:id="rId23"/>
    <p:sldId id="335" r:id="rId24"/>
    <p:sldId id="482" r:id="rId25"/>
    <p:sldId id="502" r:id="rId26"/>
    <p:sldId id="462" r:id="rId27"/>
    <p:sldId id="465" r:id="rId28"/>
    <p:sldId id="464" r:id="rId29"/>
    <p:sldId id="466" r:id="rId30"/>
    <p:sldId id="467" r:id="rId31"/>
    <p:sldId id="468" r:id="rId32"/>
    <p:sldId id="471" r:id="rId33"/>
    <p:sldId id="470" r:id="rId34"/>
    <p:sldId id="469" r:id="rId35"/>
    <p:sldId id="481" r:id="rId36"/>
    <p:sldId id="499" r:id="rId37"/>
    <p:sldId id="480" r:id="rId38"/>
    <p:sldId id="479" r:id="rId39"/>
    <p:sldId id="478" r:id="rId40"/>
    <p:sldId id="477" r:id="rId41"/>
    <p:sldId id="476" r:id="rId42"/>
    <p:sldId id="475" r:id="rId43"/>
    <p:sldId id="474" r:id="rId44"/>
    <p:sldId id="473" r:id="rId45"/>
    <p:sldId id="455" r:id="rId46"/>
    <p:sldId id="457" r:id="rId47"/>
    <p:sldId id="501" r:id="rId48"/>
    <p:sldId id="500" r:id="rId49"/>
    <p:sldId id="495"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CC132D-16FD-9FE7-FCF5-A1457BA1D93C}" v="941" dt="2023-04-04T07:42:13.148"/>
    <p1510:client id="{0DE6BA32-C3E9-71C3-3C64-0C905863E553}" v="54" dt="2023-04-04T15:48:53.708"/>
    <p1510:client id="{13EAE42B-11D3-4CA2-910B-29F71D4BC01A}" v="478" dt="2023-04-04T03:15:52.766"/>
    <p1510:client id="{3C872F23-50E0-4C96-8A63-667DA0523AF9}" v="65" dt="2023-04-04T14:09:33.047"/>
    <p1510:client id="{69C78990-30B0-DE31-0D66-474C55580F5B}" v="369" dt="2023-04-04T15:50:00.661"/>
    <p1510:client id="{6C794B40-F1DB-5DFA-18CE-3C4C3CA9A9E6}" v="314" dt="2023-04-04T06:41:27.695"/>
    <p1510:client id="{70A9EFD7-EC66-34A6-C6D3-CAA58E3457A3}" v="128" dt="2023-04-04T04:34:39.704"/>
    <p1510:client id="{72762A1E-AF35-C01E-9337-12B46A938518}" v="3" dt="2023-04-04T14:38:37.146"/>
    <p1510:client id="{83109303-6B6D-0817-F7E5-4D1468AC1174}" v="30" dt="2023-04-04T13:59:12.235"/>
    <p1510:client id="{8A5C1243-DC0E-7BCE-12CC-F66B2A37F4D2}" v="162" dt="2023-04-04T15:01:58.369"/>
    <p1510:client id="{A28D9D6C-AED8-72BF-A962-868705DCA7B0}" v="502" dt="2023-04-04T06:02:13.883"/>
    <p1510:client id="{A3077741-96D2-AE65-13C9-EF71B397A05E}" v="242" dt="2023-04-04T05:05:05.381"/>
    <p1510:client id="{A46056B9-E80D-FF30-687E-9B2070F45F0B}" v="2" dt="2023-04-04T00:50:19.840"/>
    <p1510:client id="{BDD8F882-6364-0A1E-1956-35BADD092854}" v="86" dt="2023-04-04T15:50:08.893"/>
    <p1510:client id="{C2F5A148-E48F-65DD-5BDD-399B3F65A1A8}" v="9" dt="2023-04-04T06:04:34.051"/>
    <p1510:client id="{DA5DE700-E300-7C7C-F56D-C532EBC53276}" v="4" dt="2023-04-04T14:15:17.406"/>
  </p1510:revLst>
</p1510:revInfo>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9070BE-1857-498F-B9CE-27FA871F9492}" type="doc">
      <dgm:prSet loTypeId="urn:microsoft.com/office/officeart/2005/8/layout/vList2" loCatId="list" qsTypeId="urn:microsoft.com/office/officeart/2005/8/quickstyle/simple2" qsCatId="simple" csTypeId="urn:microsoft.com/office/officeart/2005/8/colors/accent2_2" csCatId="accent2"/>
      <dgm:spPr/>
      <dgm:t>
        <a:bodyPr/>
        <a:lstStyle/>
        <a:p>
          <a:endParaRPr lang="en-US"/>
        </a:p>
      </dgm:t>
    </dgm:pt>
    <dgm:pt modelId="{06FDFA65-0434-4B5E-A466-924D5051CDDB}">
      <dgm:prSet/>
      <dgm:spPr/>
      <dgm:t>
        <a:bodyPr/>
        <a:lstStyle/>
        <a:p>
          <a:r>
            <a:rPr lang="en-US"/>
            <a:t>Project Members</a:t>
          </a:r>
        </a:p>
      </dgm:t>
    </dgm:pt>
    <dgm:pt modelId="{72E1788D-12E6-4C09-ACF4-413F24FDFBF6}" type="parTrans" cxnId="{511B4104-6A9F-410D-BA6E-7139784EDA46}">
      <dgm:prSet/>
      <dgm:spPr/>
      <dgm:t>
        <a:bodyPr/>
        <a:lstStyle/>
        <a:p>
          <a:endParaRPr lang="en-US"/>
        </a:p>
      </dgm:t>
    </dgm:pt>
    <dgm:pt modelId="{07111694-801C-4A4A-8D76-9D575F7319DB}" type="sibTrans" cxnId="{511B4104-6A9F-410D-BA6E-7139784EDA46}">
      <dgm:prSet/>
      <dgm:spPr/>
      <dgm:t>
        <a:bodyPr/>
        <a:lstStyle/>
        <a:p>
          <a:endParaRPr lang="en-US"/>
        </a:p>
      </dgm:t>
    </dgm:pt>
    <dgm:pt modelId="{2DDEF540-04ED-4ABD-B113-5EE27A44E649}">
      <dgm:prSet/>
      <dgm:spPr/>
      <dgm:t>
        <a:bodyPr/>
        <a:lstStyle/>
        <a:p>
          <a:r>
            <a:rPr lang="en-US"/>
            <a:t>Yuraja Kadari (U01866626)</a:t>
          </a:r>
        </a:p>
      </dgm:t>
    </dgm:pt>
    <dgm:pt modelId="{3C6FED57-D32A-4317-955F-AE6C46D39C64}" type="parTrans" cxnId="{4D9927EB-DE26-4784-99B7-2FABA751ABE0}">
      <dgm:prSet/>
      <dgm:spPr/>
      <dgm:t>
        <a:bodyPr/>
        <a:lstStyle/>
        <a:p>
          <a:endParaRPr lang="en-US"/>
        </a:p>
      </dgm:t>
    </dgm:pt>
    <dgm:pt modelId="{1E7169DA-9A43-4016-A846-30911B42692C}" type="sibTrans" cxnId="{4D9927EB-DE26-4784-99B7-2FABA751ABE0}">
      <dgm:prSet/>
      <dgm:spPr/>
      <dgm:t>
        <a:bodyPr/>
        <a:lstStyle/>
        <a:p>
          <a:endParaRPr lang="en-US"/>
        </a:p>
      </dgm:t>
    </dgm:pt>
    <dgm:pt modelId="{CF66F2F9-0635-4012-B813-F6BB8BB60596}">
      <dgm:prSet/>
      <dgm:spPr/>
      <dgm:t>
        <a:bodyPr/>
        <a:lstStyle/>
        <a:p>
          <a:r>
            <a:rPr lang="en-US"/>
            <a:t>Shreeya Desai (U01866812)</a:t>
          </a:r>
        </a:p>
      </dgm:t>
    </dgm:pt>
    <dgm:pt modelId="{FDD35591-6D89-4262-846C-9E7AD1690E32}" type="parTrans" cxnId="{43B93556-41DB-44AE-BB2B-E8B6ED7CB887}">
      <dgm:prSet/>
      <dgm:spPr/>
      <dgm:t>
        <a:bodyPr/>
        <a:lstStyle/>
        <a:p>
          <a:endParaRPr lang="en-US"/>
        </a:p>
      </dgm:t>
    </dgm:pt>
    <dgm:pt modelId="{2E2F3784-9247-4065-9DC4-FD10FC9D248E}" type="sibTrans" cxnId="{43B93556-41DB-44AE-BB2B-E8B6ED7CB887}">
      <dgm:prSet/>
      <dgm:spPr/>
      <dgm:t>
        <a:bodyPr/>
        <a:lstStyle/>
        <a:p>
          <a:endParaRPr lang="en-US"/>
        </a:p>
      </dgm:t>
    </dgm:pt>
    <dgm:pt modelId="{F36E1A70-2F7E-47B8-9F27-A8EE560D28BF}">
      <dgm:prSet/>
      <dgm:spPr/>
      <dgm:t>
        <a:bodyPr/>
        <a:lstStyle/>
        <a:p>
          <a:r>
            <a:rPr lang="en-US"/>
            <a:t>Umair Abdul Raheem (U01828366)</a:t>
          </a:r>
        </a:p>
      </dgm:t>
    </dgm:pt>
    <dgm:pt modelId="{75A700D4-B338-435F-AB9C-99E9941C7C34}" type="parTrans" cxnId="{FB927042-6A6A-4A35-9D1C-DF0502597C59}">
      <dgm:prSet/>
      <dgm:spPr/>
      <dgm:t>
        <a:bodyPr/>
        <a:lstStyle/>
        <a:p>
          <a:endParaRPr lang="en-US"/>
        </a:p>
      </dgm:t>
    </dgm:pt>
    <dgm:pt modelId="{20C50CF4-B0EF-4DBC-B518-0545D8C388D8}" type="sibTrans" cxnId="{FB927042-6A6A-4A35-9D1C-DF0502597C59}">
      <dgm:prSet/>
      <dgm:spPr/>
      <dgm:t>
        <a:bodyPr/>
        <a:lstStyle/>
        <a:p>
          <a:endParaRPr lang="en-US"/>
        </a:p>
      </dgm:t>
    </dgm:pt>
    <dgm:pt modelId="{B426FB21-C780-49E7-A1F3-BE462133692F}">
      <dgm:prSet/>
      <dgm:spPr/>
      <dgm:t>
        <a:bodyPr/>
        <a:lstStyle/>
        <a:p>
          <a:r>
            <a:rPr lang="en-US"/>
            <a:t>Vedant Mandre (U01850350)</a:t>
          </a:r>
        </a:p>
      </dgm:t>
    </dgm:pt>
    <dgm:pt modelId="{A5805250-7420-408E-9FDC-D0C5C1ABEB2F}" type="parTrans" cxnId="{9589B34E-A17A-4A01-8E8E-FB79ADAA7C34}">
      <dgm:prSet/>
      <dgm:spPr/>
      <dgm:t>
        <a:bodyPr/>
        <a:lstStyle/>
        <a:p>
          <a:endParaRPr lang="en-US"/>
        </a:p>
      </dgm:t>
    </dgm:pt>
    <dgm:pt modelId="{A6CE76F8-130D-4614-BC52-C113439E0E40}" type="sibTrans" cxnId="{9589B34E-A17A-4A01-8E8E-FB79ADAA7C34}">
      <dgm:prSet/>
      <dgm:spPr/>
      <dgm:t>
        <a:bodyPr/>
        <a:lstStyle/>
        <a:p>
          <a:endParaRPr lang="en-US"/>
        </a:p>
      </dgm:t>
    </dgm:pt>
    <dgm:pt modelId="{3C0C5D93-79AD-4B2E-9040-6B6F49686319}" type="pres">
      <dgm:prSet presAssocID="{889070BE-1857-498F-B9CE-27FA871F9492}" presName="linear" presStyleCnt="0">
        <dgm:presLayoutVars>
          <dgm:animLvl val="lvl"/>
          <dgm:resizeHandles val="exact"/>
        </dgm:presLayoutVars>
      </dgm:prSet>
      <dgm:spPr/>
    </dgm:pt>
    <dgm:pt modelId="{599EBC8C-17E0-47B1-806F-687885C3D639}" type="pres">
      <dgm:prSet presAssocID="{06FDFA65-0434-4B5E-A466-924D5051CDDB}" presName="parentText" presStyleLbl="node1" presStyleIdx="0" presStyleCnt="5">
        <dgm:presLayoutVars>
          <dgm:chMax val="0"/>
          <dgm:bulletEnabled val="1"/>
        </dgm:presLayoutVars>
      </dgm:prSet>
      <dgm:spPr/>
    </dgm:pt>
    <dgm:pt modelId="{A25637F6-8FD4-4744-81A4-8A2136DE2C38}" type="pres">
      <dgm:prSet presAssocID="{07111694-801C-4A4A-8D76-9D575F7319DB}" presName="spacer" presStyleCnt="0"/>
      <dgm:spPr/>
    </dgm:pt>
    <dgm:pt modelId="{3AE8BA09-1510-4E05-AE94-643279B07EC3}" type="pres">
      <dgm:prSet presAssocID="{2DDEF540-04ED-4ABD-B113-5EE27A44E649}" presName="parentText" presStyleLbl="node1" presStyleIdx="1" presStyleCnt="5">
        <dgm:presLayoutVars>
          <dgm:chMax val="0"/>
          <dgm:bulletEnabled val="1"/>
        </dgm:presLayoutVars>
      </dgm:prSet>
      <dgm:spPr/>
    </dgm:pt>
    <dgm:pt modelId="{08D6443D-1FBC-4D8A-8AF7-B34F12126554}" type="pres">
      <dgm:prSet presAssocID="{1E7169DA-9A43-4016-A846-30911B42692C}" presName="spacer" presStyleCnt="0"/>
      <dgm:spPr/>
    </dgm:pt>
    <dgm:pt modelId="{FF6D0EDC-12C4-4668-ABF4-8FE97FFC50AB}" type="pres">
      <dgm:prSet presAssocID="{CF66F2F9-0635-4012-B813-F6BB8BB60596}" presName="parentText" presStyleLbl="node1" presStyleIdx="2" presStyleCnt="5">
        <dgm:presLayoutVars>
          <dgm:chMax val="0"/>
          <dgm:bulletEnabled val="1"/>
        </dgm:presLayoutVars>
      </dgm:prSet>
      <dgm:spPr/>
    </dgm:pt>
    <dgm:pt modelId="{0E05A878-58C1-4CF9-857D-87DAEF0E68B6}" type="pres">
      <dgm:prSet presAssocID="{2E2F3784-9247-4065-9DC4-FD10FC9D248E}" presName="spacer" presStyleCnt="0"/>
      <dgm:spPr/>
    </dgm:pt>
    <dgm:pt modelId="{48F705D3-AA51-4195-8EDA-630B60DF0610}" type="pres">
      <dgm:prSet presAssocID="{F36E1A70-2F7E-47B8-9F27-A8EE560D28BF}" presName="parentText" presStyleLbl="node1" presStyleIdx="3" presStyleCnt="5">
        <dgm:presLayoutVars>
          <dgm:chMax val="0"/>
          <dgm:bulletEnabled val="1"/>
        </dgm:presLayoutVars>
      </dgm:prSet>
      <dgm:spPr/>
    </dgm:pt>
    <dgm:pt modelId="{C5EDD4F8-07AC-45A5-A7E6-B89889D2EC41}" type="pres">
      <dgm:prSet presAssocID="{20C50CF4-B0EF-4DBC-B518-0545D8C388D8}" presName="spacer" presStyleCnt="0"/>
      <dgm:spPr/>
    </dgm:pt>
    <dgm:pt modelId="{5AA08955-162E-49BA-885C-777DE0874EC0}" type="pres">
      <dgm:prSet presAssocID="{B426FB21-C780-49E7-A1F3-BE462133692F}" presName="parentText" presStyleLbl="node1" presStyleIdx="4" presStyleCnt="5">
        <dgm:presLayoutVars>
          <dgm:chMax val="0"/>
          <dgm:bulletEnabled val="1"/>
        </dgm:presLayoutVars>
      </dgm:prSet>
      <dgm:spPr/>
    </dgm:pt>
  </dgm:ptLst>
  <dgm:cxnLst>
    <dgm:cxn modelId="{511B4104-6A9F-410D-BA6E-7139784EDA46}" srcId="{889070BE-1857-498F-B9CE-27FA871F9492}" destId="{06FDFA65-0434-4B5E-A466-924D5051CDDB}" srcOrd="0" destOrd="0" parTransId="{72E1788D-12E6-4C09-ACF4-413F24FDFBF6}" sibTransId="{07111694-801C-4A4A-8D76-9D575F7319DB}"/>
    <dgm:cxn modelId="{3BE92111-CD91-4EE5-AD52-DD7F920E3852}" type="presOf" srcId="{F36E1A70-2F7E-47B8-9F27-A8EE560D28BF}" destId="{48F705D3-AA51-4195-8EDA-630B60DF0610}" srcOrd="0" destOrd="0" presId="urn:microsoft.com/office/officeart/2005/8/layout/vList2"/>
    <dgm:cxn modelId="{E827272B-9C27-47DB-8614-C19B1BD3065F}" type="presOf" srcId="{2DDEF540-04ED-4ABD-B113-5EE27A44E649}" destId="{3AE8BA09-1510-4E05-AE94-643279B07EC3}" srcOrd="0" destOrd="0" presId="urn:microsoft.com/office/officeart/2005/8/layout/vList2"/>
    <dgm:cxn modelId="{6F68D739-49DC-455F-9AD1-1618A9B0D9B3}" type="presOf" srcId="{CF66F2F9-0635-4012-B813-F6BB8BB60596}" destId="{FF6D0EDC-12C4-4668-ABF4-8FE97FFC50AB}" srcOrd="0" destOrd="0" presId="urn:microsoft.com/office/officeart/2005/8/layout/vList2"/>
    <dgm:cxn modelId="{FB927042-6A6A-4A35-9D1C-DF0502597C59}" srcId="{889070BE-1857-498F-B9CE-27FA871F9492}" destId="{F36E1A70-2F7E-47B8-9F27-A8EE560D28BF}" srcOrd="3" destOrd="0" parTransId="{75A700D4-B338-435F-AB9C-99E9941C7C34}" sibTransId="{20C50CF4-B0EF-4DBC-B518-0545D8C388D8}"/>
    <dgm:cxn modelId="{1ECB4F64-E347-4CBB-902E-42A793CFE371}" type="presOf" srcId="{06FDFA65-0434-4B5E-A466-924D5051CDDB}" destId="{599EBC8C-17E0-47B1-806F-687885C3D639}" srcOrd="0" destOrd="0" presId="urn:microsoft.com/office/officeart/2005/8/layout/vList2"/>
    <dgm:cxn modelId="{9589B34E-A17A-4A01-8E8E-FB79ADAA7C34}" srcId="{889070BE-1857-498F-B9CE-27FA871F9492}" destId="{B426FB21-C780-49E7-A1F3-BE462133692F}" srcOrd="4" destOrd="0" parTransId="{A5805250-7420-408E-9FDC-D0C5C1ABEB2F}" sibTransId="{A6CE76F8-130D-4614-BC52-C113439E0E40}"/>
    <dgm:cxn modelId="{43B93556-41DB-44AE-BB2B-E8B6ED7CB887}" srcId="{889070BE-1857-498F-B9CE-27FA871F9492}" destId="{CF66F2F9-0635-4012-B813-F6BB8BB60596}" srcOrd="2" destOrd="0" parTransId="{FDD35591-6D89-4262-846C-9E7AD1690E32}" sibTransId="{2E2F3784-9247-4065-9DC4-FD10FC9D248E}"/>
    <dgm:cxn modelId="{E543757B-1A5C-41D1-8D9D-94A1D5BE64D5}" type="presOf" srcId="{B426FB21-C780-49E7-A1F3-BE462133692F}" destId="{5AA08955-162E-49BA-885C-777DE0874EC0}" srcOrd="0" destOrd="0" presId="urn:microsoft.com/office/officeart/2005/8/layout/vList2"/>
    <dgm:cxn modelId="{13E3C2AD-1899-445C-8075-57F4FB64E9EC}" type="presOf" srcId="{889070BE-1857-498F-B9CE-27FA871F9492}" destId="{3C0C5D93-79AD-4B2E-9040-6B6F49686319}" srcOrd="0" destOrd="0" presId="urn:microsoft.com/office/officeart/2005/8/layout/vList2"/>
    <dgm:cxn modelId="{4D9927EB-DE26-4784-99B7-2FABA751ABE0}" srcId="{889070BE-1857-498F-B9CE-27FA871F9492}" destId="{2DDEF540-04ED-4ABD-B113-5EE27A44E649}" srcOrd="1" destOrd="0" parTransId="{3C6FED57-D32A-4317-955F-AE6C46D39C64}" sibTransId="{1E7169DA-9A43-4016-A846-30911B42692C}"/>
    <dgm:cxn modelId="{28502008-A839-4061-A801-376CC193D026}" type="presParOf" srcId="{3C0C5D93-79AD-4B2E-9040-6B6F49686319}" destId="{599EBC8C-17E0-47B1-806F-687885C3D639}" srcOrd="0" destOrd="0" presId="urn:microsoft.com/office/officeart/2005/8/layout/vList2"/>
    <dgm:cxn modelId="{A2CA3259-C736-47D8-90BB-EB601648D516}" type="presParOf" srcId="{3C0C5D93-79AD-4B2E-9040-6B6F49686319}" destId="{A25637F6-8FD4-4744-81A4-8A2136DE2C38}" srcOrd="1" destOrd="0" presId="urn:microsoft.com/office/officeart/2005/8/layout/vList2"/>
    <dgm:cxn modelId="{8F6C7A33-E412-478C-9F92-4E73FEA21519}" type="presParOf" srcId="{3C0C5D93-79AD-4B2E-9040-6B6F49686319}" destId="{3AE8BA09-1510-4E05-AE94-643279B07EC3}" srcOrd="2" destOrd="0" presId="urn:microsoft.com/office/officeart/2005/8/layout/vList2"/>
    <dgm:cxn modelId="{90252F83-9E15-477F-9F71-FCA05F3312AE}" type="presParOf" srcId="{3C0C5D93-79AD-4B2E-9040-6B6F49686319}" destId="{08D6443D-1FBC-4D8A-8AF7-B34F12126554}" srcOrd="3" destOrd="0" presId="urn:microsoft.com/office/officeart/2005/8/layout/vList2"/>
    <dgm:cxn modelId="{F501C309-1A80-4246-AACA-9331FD4D0BE5}" type="presParOf" srcId="{3C0C5D93-79AD-4B2E-9040-6B6F49686319}" destId="{FF6D0EDC-12C4-4668-ABF4-8FE97FFC50AB}" srcOrd="4" destOrd="0" presId="urn:microsoft.com/office/officeart/2005/8/layout/vList2"/>
    <dgm:cxn modelId="{899E823E-F376-4CE8-9ADA-C38F59075A83}" type="presParOf" srcId="{3C0C5D93-79AD-4B2E-9040-6B6F49686319}" destId="{0E05A878-58C1-4CF9-857D-87DAEF0E68B6}" srcOrd="5" destOrd="0" presId="urn:microsoft.com/office/officeart/2005/8/layout/vList2"/>
    <dgm:cxn modelId="{5A08D8C6-530D-4F3E-B78D-89F2D3A58F00}" type="presParOf" srcId="{3C0C5D93-79AD-4B2E-9040-6B6F49686319}" destId="{48F705D3-AA51-4195-8EDA-630B60DF0610}" srcOrd="6" destOrd="0" presId="urn:microsoft.com/office/officeart/2005/8/layout/vList2"/>
    <dgm:cxn modelId="{168F6503-4208-4548-B5C3-D1DBC4A2B0FA}" type="presParOf" srcId="{3C0C5D93-79AD-4B2E-9040-6B6F49686319}" destId="{C5EDD4F8-07AC-45A5-A7E6-B89889D2EC41}" srcOrd="7" destOrd="0" presId="urn:microsoft.com/office/officeart/2005/8/layout/vList2"/>
    <dgm:cxn modelId="{33AB41BF-8647-423A-A463-BA6A5D6493E2}" type="presParOf" srcId="{3C0C5D93-79AD-4B2E-9040-6B6F49686319}" destId="{5AA08955-162E-49BA-885C-777DE0874EC0}"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9EBC8C-17E0-47B1-806F-687885C3D639}">
      <dsp:nvSpPr>
        <dsp:cNvPr id="0" name=""/>
        <dsp:cNvSpPr/>
      </dsp:nvSpPr>
      <dsp:spPr>
        <a:xfrm>
          <a:off x="0" y="51050"/>
          <a:ext cx="10515600" cy="743535"/>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Project Members</a:t>
          </a:r>
        </a:p>
      </dsp:txBody>
      <dsp:txXfrm>
        <a:off x="36296" y="87346"/>
        <a:ext cx="10443008" cy="670943"/>
      </dsp:txXfrm>
    </dsp:sp>
    <dsp:sp modelId="{3AE8BA09-1510-4E05-AE94-643279B07EC3}">
      <dsp:nvSpPr>
        <dsp:cNvPr id="0" name=""/>
        <dsp:cNvSpPr/>
      </dsp:nvSpPr>
      <dsp:spPr>
        <a:xfrm>
          <a:off x="0" y="883865"/>
          <a:ext cx="10515600" cy="743535"/>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Yuraja Kadari (U01866626)</a:t>
          </a:r>
        </a:p>
      </dsp:txBody>
      <dsp:txXfrm>
        <a:off x="36296" y="920161"/>
        <a:ext cx="10443008" cy="670943"/>
      </dsp:txXfrm>
    </dsp:sp>
    <dsp:sp modelId="{FF6D0EDC-12C4-4668-ABF4-8FE97FFC50AB}">
      <dsp:nvSpPr>
        <dsp:cNvPr id="0" name=""/>
        <dsp:cNvSpPr/>
      </dsp:nvSpPr>
      <dsp:spPr>
        <a:xfrm>
          <a:off x="0" y="1716680"/>
          <a:ext cx="10515600" cy="743535"/>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Shreeya Desai (U01866812)</a:t>
          </a:r>
        </a:p>
      </dsp:txBody>
      <dsp:txXfrm>
        <a:off x="36296" y="1752976"/>
        <a:ext cx="10443008" cy="670943"/>
      </dsp:txXfrm>
    </dsp:sp>
    <dsp:sp modelId="{48F705D3-AA51-4195-8EDA-630B60DF0610}">
      <dsp:nvSpPr>
        <dsp:cNvPr id="0" name=""/>
        <dsp:cNvSpPr/>
      </dsp:nvSpPr>
      <dsp:spPr>
        <a:xfrm>
          <a:off x="0" y="2549496"/>
          <a:ext cx="10515600" cy="743535"/>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Umair Abdul Raheem (U01828366)</a:t>
          </a:r>
        </a:p>
      </dsp:txBody>
      <dsp:txXfrm>
        <a:off x="36296" y="2585792"/>
        <a:ext cx="10443008" cy="670943"/>
      </dsp:txXfrm>
    </dsp:sp>
    <dsp:sp modelId="{5AA08955-162E-49BA-885C-777DE0874EC0}">
      <dsp:nvSpPr>
        <dsp:cNvPr id="0" name=""/>
        <dsp:cNvSpPr/>
      </dsp:nvSpPr>
      <dsp:spPr>
        <a:xfrm>
          <a:off x="0" y="3382311"/>
          <a:ext cx="10515600" cy="743535"/>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Vedant Mandre (U01850350)</a:t>
          </a:r>
        </a:p>
      </dsp:txBody>
      <dsp:txXfrm>
        <a:off x="36296" y="3418607"/>
        <a:ext cx="10443008" cy="67094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64373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96320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95482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77362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56869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4/4/2023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82512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4/4/2023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71509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4/4/2023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62105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98485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6311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440446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0488654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37.png"/><Relationship Id="rId4" Type="http://schemas.openxmlformats.org/officeDocument/2006/relationships/image" Target="../media/image38.png"/><Relationship Id="rId9"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5" name="Rectangle 7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 name="Picture 3" descr="A picture containing text, airplane, aircraft&#10;&#10;Description automatically generated">
            <a:extLst>
              <a:ext uri="{FF2B5EF4-FFF2-40B4-BE49-F238E27FC236}">
                <a16:creationId xmlns:a16="http://schemas.microsoft.com/office/drawing/2014/main" id="{A67E223F-E407-CE56-727A-AA845BF29128}"/>
              </a:ext>
            </a:extLst>
          </p:cNvPr>
          <p:cNvPicPr>
            <a:picLocks noChangeAspect="1"/>
          </p:cNvPicPr>
          <p:nvPr/>
        </p:nvPicPr>
        <p:blipFill>
          <a:blip r:embed="rId2"/>
          <a:stretch>
            <a:fillRect/>
          </a:stretch>
        </p:blipFill>
        <p:spPr>
          <a:xfrm>
            <a:off x="-2346" y="758640"/>
            <a:ext cx="5666547" cy="5340720"/>
          </a:xfrm>
          <a:prstGeom prst="rect">
            <a:avLst/>
          </a:prstGeom>
        </p:spPr>
      </p:pic>
      <p:cxnSp>
        <p:nvCxnSpPr>
          <p:cNvPr id="92" name="Straight Connector 79">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Content Placeholder 7"/>
          <p:cNvSpPr>
            <a:spLocks noGrp="1"/>
          </p:cNvSpPr>
          <p:nvPr>
            <p:ph idx="1"/>
          </p:nvPr>
        </p:nvSpPr>
        <p:spPr>
          <a:xfrm>
            <a:off x="6527800" y="1909192"/>
            <a:ext cx="4713997" cy="3647710"/>
          </a:xfrm>
        </p:spPr>
        <p:txBody>
          <a:bodyPr vert="horz" lIns="91440" tIns="45720" rIns="91440" bIns="45720" rtlCol="0" anchor="t">
            <a:normAutofit/>
          </a:bodyPr>
          <a:lstStyle/>
          <a:p>
            <a:pPr marL="0" indent="0" algn="ctr">
              <a:buNone/>
            </a:pPr>
            <a:r>
              <a:rPr lang="en-US" sz="2000">
                <a:solidFill>
                  <a:schemeClr val="bg1"/>
                </a:solidFill>
                <a:ea typeface="+mn-lt"/>
                <a:cs typeface="+mn-lt"/>
              </a:rPr>
              <a:t>IS669 BIG DATA &amp; Information Systems</a:t>
            </a:r>
            <a:endParaRPr lang="en-US">
              <a:solidFill>
                <a:schemeClr val="bg1"/>
              </a:solidFill>
            </a:endParaRPr>
          </a:p>
          <a:p>
            <a:pPr marL="0" indent="0" algn="ctr">
              <a:buNone/>
            </a:pPr>
            <a:endParaRPr lang="en-US" sz="2000">
              <a:solidFill>
                <a:schemeClr val="bg1"/>
              </a:solidFill>
              <a:ea typeface="+mn-lt"/>
              <a:cs typeface="+mn-lt"/>
            </a:endParaRPr>
          </a:p>
          <a:p>
            <a:pPr marL="0" indent="0" algn="ctr">
              <a:buNone/>
            </a:pPr>
            <a:r>
              <a:rPr lang="en-US" sz="2000">
                <a:solidFill>
                  <a:schemeClr val="bg1"/>
                </a:solidFill>
                <a:ea typeface="+mn-lt"/>
                <a:cs typeface="+mn-lt"/>
              </a:rPr>
              <a:t>Group Project: Part 1</a:t>
            </a:r>
          </a:p>
          <a:p>
            <a:pPr marL="0" indent="0" algn="ctr">
              <a:buNone/>
            </a:pPr>
            <a:endParaRPr lang="en-US" sz="2000">
              <a:solidFill>
                <a:schemeClr val="bg1"/>
              </a:solidFill>
              <a:cs typeface="Calibri"/>
            </a:endParaRPr>
          </a:p>
          <a:p>
            <a:pPr marL="0" indent="0" algn="ctr">
              <a:buNone/>
            </a:pPr>
            <a:r>
              <a:rPr lang="en-US" sz="2000">
                <a:solidFill>
                  <a:schemeClr val="bg1"/>
                </a:solidFill>
              </a:rPr>
              <a:t>Airlines on Time Dataset </a:t>
            </a:r>
            <a:endParaRPr lang="en-US" sz="2000">
              <a:solidFill>
                <a:schemeClr val="bg1"/>
              </a:solidFill>
              <a:cs typeface="Calibri"/>
            </a:endParaRPr>
          </a:p>
        </p:txBody>
      </p:sp>
      <p:cxnSp>
        <p:nvCxnSpPr>
          <p:cNvPr id="93" name="Straight Connector 81">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 name="Picture 3" descr="Logo&#10;&#10;Description automatically generated">
            <a:extLst>
              <a:ext uri="{FF2B5EF4-FFF2-40B4-BE49-F238E27FC236}">
                <a16:creationId xmlns:a16="http://schemas.microsoft.com/office/drawing/2014/main" id="{24161F50-01C1-361D-60E8-502C314D1A49}"/>
              </a:ext>
            </a:extLst>
          </p:cNvPr>
          <p:cNvPicPr>
            <a:picLocks noChangeAspect="1"/>
          </p:cNvPicPr>
          <p:nvPr/>
        </p:nvPicPr>
        <p:blipFill>
          <a:blip r:embed="rId3"/>
          <a:stretch>
            <a:fillRect/>
          </a:stretch>
        </p:blipFill>
        <p:spPr>
          <a:xfrm>
            <a:off x="10913304" y="-3175"/>
            <a:ext cx="1276350" cy="1276350"/>
          </a:xfrm>
          <a:prstGeom prst="rect">
            <a:avLst/>
          </a:prstGeom>
        </p:spPr>
      </p:pic>
    </p:spTree>
    <p:extLst>
      <p:ext uri="{BB962C8B-B14F-4D97-AF65-F5344CB8AC3E}">
        <p14:creationId xmlns:p14="http://schemas.microsoft.com/office/powerpoint/2010/main" val="800368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700" kern="1200">
                <a:solidFill>
                  <a:schemeClr val="bg1"/>
                </a:solidFill>
                <a:latin typeface="+mj-lt"/>
                <a:ea typeface="+mj-ea"/>
                <a:cs typeface="+mj-cs"/>
                <a:sym typeface="+mn-ea"/>
              </a:rPr>
              <a:t>QUERY TO determine the three carriers with the highest delay time (in hours)</a:t>
            </a:r>
            <a:endParaRPr lang="en-US" sz="2700" kern="1200">
              <a:solidFill>
                <a:schemeClr val="bg1"/>
              </a:solidFill>
              <a:latin typeface="+mj-lt"/>
              <a:ea typeface="+mj-ea"/>
              <a:cs typeface="+mj-cs"/>
            </a:endParaRPr>
          </a:p>
        </p:txBody>
      </p:sp>
      <p:sp>
        <p:nvSpPr>
          <p:cNvPr id="3" name="TextBox 2">
            <a:extLst>
              <a:ext uri="{FF2B5EF4-FFF2-40B4-BE49-F238E27FC236}">
                <a16:creationId xmlns:a16="http://schemas.microsoft.com/office/drawing/2014/main" id="{E8DFD11D-DF91-4D0F-D4D8-195F111CE8C1}"/>
              </a:ext>
            </a:extLst>
          </p:cNvPr>
          <p:cNvSpPr txBox="1"/>
          <p:nvPr/>
        </p:nvSpPr>
        <p:spPr>
          <a:xfrm>
            <a:off x="110435" y="1396999"/>
            <a:ext cx="11920329"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ea typeface="+mn-lt"/>
                <a:cs typeface="+mn-lt"/>
              </a:rPr>
              <a:t>Query:</a:t>
            </a:r>
            <a:r>
              <a:rPr lang="en-US">
                <a:ea typeface="+mn-lt"/>
                <a:cs typeface="+mn-lt"/>
              </a:rPr>
              <a:t> SELECT </a:t>
            </a:r>
            <a:r>
              <a:rPr lang="en-US" err="1">
                <a:ea typeface="+mn-lt"/>
                <a:cs typeface="+mn-lt"/>
              </a:rPr>
              <a:t>UniqueCarrier</a:t>
            </a:r>
            <a:r>
              <a:rPr lang="en-US">
                <a:ea typeface="+mn-lt"/>
                <a:cs typeface="+mn-lt"/>
              </a:rPr>
              <a:t> AS Carrier, SUM((ArrDelay + DepDelay) / 60.0) AS DelayHours FROM YURAJANEW_AIRLINESPROJECT WHERE UniqueCarrier IS NOT NULL AND ArrDelay IS NOT NULL AND DepDelay IS NOT NULL GROUP BY UniqueCarrier ORDER BY DelayHours DESC LIMIT 3;</a:t>
            </a:r>
          </a:p>
          <a:p>
            <a:pPr algn="l"/>
            <a:endParaRPr lang="en-US">
              <a:cs typeface="Calibri"/>
            </a:endParaRPr>
          </a:p>
        </p:txBody>
      </p:sp>
      <p:pic>
        <p:nvPicPr>
          <p:cNvPr id="4" name="Picture 4" descr="Text&#10;&#10;Description automatically generated">
            <a:extLst>
              <a:ext uri="{FF2B5EF4-FFF2-40B4-BE49-F238E27FC236}">
                <a16:creationId xmlns:a16="http://schemas.microsoft.com/office/drawing/2014/main" id="{7AE493EE-1D0C-B5D2-B5F0-0D5136D0513A}"/>
              </a:ext>
            </a:extLst>
          </p:cNvPr>
          <p:cNvPicPr>
            <a:picLocks noChangeAspect="1"/>
          </p:cNvPicPr>
          <p:nvPr/>
        </p:nvPicPr>
        <p:blipFill>
          <a:blip r:embed="rId2"/>
          <a:stretch>
            <a:fillRect/>
          </a:stretch>
        </p:blipFill>
        <p:spPr>
          <a:xfrm>
            <a:off x="174487" y="2304579"/>
            <a:ext cx="11854069" cy="3165449"/>
          </a:xfrm>
          <a:prstGeom prst="rect">
            <a:avLst/>
          </a:prstGeom>
        </p:spPr>
      </p:pic>
      <p:sp>
        <p:nvSpPr>
          <p:cNvPr id="5" name="TextBox 4">
            <a:extLst>
              <a:ext uri="{FF2B5EF4-FFF2-40B4-BE49-F238E27FC236}">
                <a16:creationId xmlns:a16="http://schemas.microsoft.com/office/drawing/2014/main" id="{4308E886-EEDC-68A1-A33F-7FEDA1052717}"/>
              </a:ext>
            </a:extLst>
          </p:cNvPr>
          <p:cNvSpPr txBox="1"/>
          <p:nvPr/>
        </p:nvSpPr>
        <p:spPr>
          <a:xfrm>
            <a:off x="113196" y="5521739"/>
            <a:ext cx="1184302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Query </a:t>
            </a:r>
            <a:r>
              <a:rPr lang="en-US" b="1" err="1">
                <a:ea typeface="+mn-lt"/>
                <a:cs typeface="+mn-lt"/>
              </a:rPr>
              <a:t>Explaination</a:t>
            </a:r>
            <a:r>
              <a:rPr lang="en-US" b="1">
                <a:ea typeface="+mn-lt"/>
                <a:cs typeface="+mn-lt"/>
              </a:rPr>
              <a:t>: </a:t>
            </a:r>
            <a:r>
              <a:rPr lang="en-US">
                <a:ea typeface="+mn-lt"/>
                <a:cs typeface="+mn-lt"/>
              </a:rPr>
              <a:t>The SQL query is selecting the "</a:t>
            </a:r>
            <a:r>
              <a:rPr lang="en-US" err="1">
                <a:ea typeface="+mn-lt"/>
                <a:cs typeface="+mn-lt"/>
              </a:rPr>
              <a:t>UniqueCarrier</a:t>
            </a:r>
            <a:r>
              <a:rPr lang="en-US">
                <a:ea typeface="+mn-lt"/>
                <a:cs typeface="+mn-lt"/>
              </a:rPr>
              <a:t>" column from the "YURAJANEW_AIRLINESPROJECT" table and calculating the total delay time (in hours) by adding the "</a:t>
            </a:r>
            <a:r>
              <a:rPr lang="en-US" err="1">
                <a:ea typeface="+mn-lt"/>
                <a:cs typeface="+mn-lt"/>
              </a:rPr>
              <a:t>ArrDelay</a:t>
            </a:r>
            <a:r>
              <a:rPr lang="en-US">
                <a:ea typeface="+mn-lt"/>
                <a:cs typeface="+mn-lt"/>
              </a:rPr>
              <a:t>" and "</a:t>
            </a:r>
            <a:r>
              <a:rPr lang="en-US" err="1">
                <a:ea typeface="+mn-lt"/>
                <a:cs typeface="+mn-lt"/>
              </a:rPr>
              <a:t>DepDelay</a:t>
            </a:r>
            <a:r>
              <a:rPr lang="en-US">
                <a:ea typeface="+mn-lt"/>
                <a:cs typeface="+mn-lt"/>
              </a:rPr>
              <a:t>" columns for each carrier. It then groups the results by the "</a:t>
            </a:r>
            <a:r>
              <a:rPr lang="en-US" err="1">
                <a:ea typeface="+mn-lt"/>
                <a:cs typeface="+mn-lt"/>
              </a:rPr>
              <a:t>UniqueCarrier</a:t>
            </a:r>
            <a:r>
              <a:rPr lang="en-US">
                <a:ea typeface="+mn-lt"/>
                <a:cs typeface="+mn-lt"/>
              </a:rPr>
              <a:t>" column, orders them in descending order of the delay time, and limits the output to the top 3 carriers with the highest delay time.</a:t>
            </a:r>
            <a:endParaRPr lang="en-US">
              <a:cs typeface="Calibri"/>
            </a:endParaRPr>
          </a:p>
        </p:txBody>
      </p:sp>
      <p:sp>
        <p:nvSpPr>
          <p:cNvPr id="6" name="TextBox 5">
            <a:extLst>
              <a:ext uri="{FF2B5EF4-FFF2-40B4-BE49-F238E27FC236}">
                <a16:creationId xmlns:a16="http://schemas.microsoft.com/office/drawing/2014/main" id="{D7B37459-CFCC-10BD-AFF4-621F17E7DA18}"/>
              </a:ext>
            </a:extLst>
          </p:cNvPr>
          <p:cNvSpPr txBox="1"/>
          <p:nvPr/>
        </p:nvSpPr>
        <p:spPr>
          <a:xfrm>
            <a:off x="108226" y="86140"/>
            <a:ext cx="41125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Yuraja Kadari -Year Assigned 1998</a:t>
            </a:r>
            <a:r>
              <a:rPr lang="en-US"/>
              <a:t>​</a:t>
            </a:r>
            <a:r>
              <a:rPr lang="en-US">
                <a:cs typeface="Calibri"/>
              </a:rPr>
              <a:t>​</a:t>
            </a:r>
            <a:endParaRPr lang="en-US"/>
          </a:p>
        </p:txBody>
      </p:sp>
    </p:spTree>
    <p:extLst>
      <p:ext uri="{BB962C8B-B14F-4D97-AF65-F5344CB8AC3E}">
        <p14:creationId xmlns:p14="http://schemas.microsoft.com/office/powerpoint/2010/main" val="2324980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kern="1200">
                <a:solidFill>
                  <a:schemeClr val="bg1"/>
                </a:solidFill>
                <a:latin typeface="+mj-lt"/>
                <a:ea typeface="+mj-ea"/>
                <a:cs typeface="+mj-cs"/>
                <a:sym typeface="+mn-ea"/>
              </a:rPr>
              <a:t>QUERY TO determine overall which type of delay (arrivals or departures) is the largest for airports</a:t>
            </a:r>
            <a:br>
              <a:rPr lang="en-US" sz="2200" kern="1200">
                <a:solidFill>
                  <a:schemeClr val="bg1"/>
                </a:solidFill>
                <a:latin typeface="+mj-lt"/>
                <a:ea typeface="+mj-ea"/>
                <a:cs typeface="+mj-cs"/>
              </a:rPr>
            </a:br>
            <a:endParaRPr lang="en-US" sz="2200" kern="1200">
              <a:solidFill>
                <a:schemeClr val="bg1"/>
              </a:solidFill>
              <a:latin typeface="+mj-lt"/>
              <a:ea typeface="+mj-ea"/>
              <a:cs typeface="+mj-cs"/>
            </a:endParaRPr>
          </a:p>
        </p:txBody>
      </p:sp>
      <p:sp>
        <p:nvSpPr>
          <p:cNvPr id="3" name="TextBox 2">
            <a:extLst>
              <a:ext uri="{FF2B5EF4-FFF2-40B4-BE49-F238E27FC236}">
                <a16:creationId xmlns:a16="http://schemas.microsoft.com/office/drawing/2014/main" id="{A552ABC6-319C-67A7-60FC-F6535F4932E2}"/>
              </a:ext>
            </a:extLst>
          </p:cNvPr>
          <p:cNvSpPr txBox="1"/>
          <p:nvPr/>
        </p:nvSpPr>
        <p:spPr>
          <a:xfrm>
            <a:off x="44174" y="1391479"/>
            <a:ext cx="1205285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Query: </a:t>
            </a:r>
            <a:r>
              <a:rPr lang="en-US">
                <a:ea typeface="+mn-lt"/>
                <a:cs typeface="+mn-lt"/>
              </a:rPr>
              <a:t>SELECT 'Arrival Delay' AS </a:t>
            </a:r>
            <a:r>
              <a:rPr lang="en-US" err="1">
                <a:ea typeface="+mn-lt"/>
                <a:cs typeface="+mn-lt"/>
              </a:rPr>
              <a:t>DelayType</a:t>
            </a:r>
            <a:r>
              <a:rPr lang="en-US">
                <a:ea typeface="+mn-lt"/>
                <a:cs typeface="+mn-lt"/>
              </a:rPr>
              <a:t>, SUM(</a:t>
            </a:r>
            <a:r>
              <a:rPr lang="en-US" err="1">
                <a:ea typeface="+mn-lt"/>
                <a:cs typeface="+mn-lt"/>
              </a:rPr>
              <a:t>ArrDelay</a:t>
            </a:r>
            <a:r>
              <a:rPr lang="en-US">
                <a:ea typeface="+mn-lt"/>
                <a:cs typeface="+mn-lt"/>
              </a:rPr>
              <a:t>) AS </a:t>
            </a:r>
            <a:r>
              <a:rPr lang="en-US" err="1">
                <a:ea typeface="+mn-lt"/>
                <a:cs typeface="+mn-lt"/>
              </a:rPr>
              <a:t>TotalDelayMinutes</a:t>
            </a:r>
            <a:r>
              <a:rPr lang="en-US">
                <a:ea typeface="+mn-lt"/>
                <a:cs typeface="+mn-lt"/>
              </a:rPr>
              <a:t> FROM YURAJANEW_AIRLINESPROJECT WHERE </a:t>
            </a:r>
            <a:r>
              <a:rPr lang="en-US" err="1">
                <a:ea typeface="+mn-lt"/>
                <a:cs typeface="+mn-lt"/>
              </a:rPr>
              <a:t>ArrDelay</a:t>
            </a:r>
            <a:r>
              <a:rPr lang="en-US">
                <a:ea typeface="+mn-lt"/>
                <a:cs typeface="+mn-lt"/>
              </a:rPr>
              <a:t> IS NOT NULL UNION ALL SELECT 'Departure Delay' AS </a:t>
            </a:r>
            <a:r>
              <a:rPr lang="en-US" err="1">
                <a:ea typeface="+mn-lt"/>
                <a:cs typeface="+mn-lt"/>
              </a:rPr>
              <a:t>DelayType</a:t>
            </a:r>
            <a:r>
              <a:rPr lang="en-US">
                <a:ea typeface="+mn-lt"/>
                <a:cs typeface="+mn-lt"/>
              </a:rPr>
              <a:t>, SUM(</a:t>
            </a:r>
            <a:r>
              <a:rPr lang="en-US" err="1">
                <a:ea typeface="+mn-lt"/>
                <a:cs typeface="+mn-lt"/>
              </a:rPr>
              <a:t>DepDelay</a:t>
            </a:r>
            <a:r>
              <a:rPr lang="en-US">
                <a:ea typeface="+mn-lt"/>
                <a:cs typeface="+mn-lt"/>
              </a:rPr>
              <a:t>) AS </a:t>
            </a:r>
            <a:r>
              <a:rPr lang="en-US" err="1">
                <a:ea typeface="+mn-lt"/>
                <a:cs typeface="+mn-lt"/>
              </a:rPr>
              <a:t>TotalDelayMinutes</a:t>
            </a:r>
            <a:r>
              <a:rPr lang="en-US">
                <a:ea typeface="+mn-lt"/>
                <a:cs typeface="+mn-lt"/>
              </a:rPr>
              <a:t> FROM YURAJANEW_AIRLINESPROJECT WHERE </a:t>
            </a:r>
            <a:r>
              <a:rPr lang="en-US" err="1">
                <a:ea typeface="+mn-lt"/>
                <a:cs typeface="+mn-lt"/>
              </a:rPr>
              <a:t>DepDelay</a:t>
            </a:r>
            <a:r>
              <a:rPr lang="en-US">
                <a:ea typeface="+mn-lt"/>
                <a:cs typeface="+mn-lt"/>
              </a:rPr>
              <a:t> IS NOT NULL ORDER BY </a:t>
            </a:r>
            <a:r>
              <a:rPr lang="en-US" err="1">
                <a:ea typeface="+mn-lt"/>
                <a:cs typeface="+mn-lt"/>
              </a:rPr>
              <a:t>TotalDelayMinutes</a:t>
            </a:r>
            <a:r>
              <a:rPr lang="en-US">
                <a:ea typeface="+mn-lt"/>
                <a:cs typeface="+mn-lt"/>
              </a:rPr>
              <a:t> DESC LIMIT 1;</a:t>
            </a:r>
            <a:endParaRPr lang="en-US"/>
          </a:p>
        </p:txBody>
      </p:sp>
      <p:pic>
        <p:nvPicPr>
          <p:cNvPr id="4" name="Picture 4" descr="Text&#10;&#10;Description automatically generated">
            <a:extLst>
              <a:ext uri="{FF2B5EF4-FFF2-40B4-BE49-F238E27FC236}">
                <a16:creationId xmlns:a16="http://schemas.microsoft.com/office/drawing/2014/main" id="{D3AE65A0-2189-7D4A-FAD3-72C78D7257C9}"/>
              </a:ext>
            </a:extLst>
          </p:cNvPr>
          <p:cNvPicPr>
            <a:picLocks noChangeAspect="1"/>
          </p:cNvPicPr>
          <p:nvPr/>
        </p:nvPicPr>
        <p:blipFill>
          <a:blip r:embed="rId2"/>
          <a:stretch>
            <a:fillRect/>
          </a:stretch>
        </p:blipFill>
        <p:spPr>
          <a:xfrm>
            <a:off x="130313" y="2313962"/>
            <a:ext cx="7171632" cy="4460858"/>
          </a:xfrm>
          <a:prstGeom prst="rect">
            <a:avLst/>
          </a:prstGeom>
        </p:spPr>
      </p:pic>
      <p:sp>
        <p:nvSpPr>
          <p:cNvPr id="5" name="TextBox 4">
            <a:extLst>
              <a:ext uri="{FF2B5EF4-FFF2-40B4-BE49-F238E27FC236}">
                <a16:creationId xmlns:a16="http://schemas.microsoft.com/office/drawing/2014/main" id="{88E56E99-E21E-CB9F-F4DC-52C93E82EC01}"/>
              </a:ext>
            </a:extLst>
          </p:cNvPr>
          <p:cNvSpPr txBox="1"/>
          <p:nvPr/>
        </p:nvSpPr>
        <p:spPr>
          <a:xfrm>
            <a:off x="7379803" y="3169477"/>
            <a:ext cx="4532244"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b="1">
                <a:ea typeface="+mn-lt"/>
                <a:cs typeface="+mn-lt"/>
              </a:rPr>
              <a:t>Query </a:t>
            </a:r>
            <a:r>
              <a:rPr lang="en-US" b="1" err="1">
                <a:ea typeface="+mn-lt"/>
                <a:cs typeface="+mn-lt"/>
              </a:rPr>
              <a:t>Explaination:</a:t>
            </a:r>
            <a:r>
              <a:rPr lang="en-US" err="1">
                <a:ea typeface="+mn-lt"/>
                <a:cs typeface="+mn-lt"/>
              </a:rPr>
              <a:t>The</a:t>
            </a:r>
            <a:r>
              <a:rPr lang="en-US">
                <a:ea typeface="+mn-lt"/>
                <a:cs typeface="+mn-lt"/>
              </a:rPr>
              <a:t> query calculates the total delay time for each type of delay (arrivals and departures) across all carriers by summing the </a:t>
            </a:r>
            <a:r>
              <a:rPr lang="en-US" err="1">
                <a:ea typeface="+mn-lt"/>
                <a:cs typeface="+mn-lt"/>
              </a:rPr>
              <a:t>ArrDelay</a:t>
            </a:r>
            <a:r>
              <a:rPr lang="en-US">
                <a:ea typeface="+mn-lt"/>
                <a:cs typeface="+mn-lt"/>
              </a:rPr>
              <a:t> and </a:t>
            </a:r>
            <a:r>
              <a:rPr lang="en-US" err="1">
                <a:ea typeface="+mn-lt"/>
                <a:cs typeface="+mn-lt"/>
              </a:rPr>
              <a:t>DepDelay</a:t>
            </a:r>
            <a:r>
              <a:rPr lang="en-US">
                <a:ea typeface="+mn-lt"/>
                <a:cs typeface="+mn-lt"/>
              </a:rPr>
              <a:t> columns, respectively, for all flights where the corresponding delay is not null. The results are then combined using a union operation and labeled with a </a:t>
            </a:r>
            <a:r>
              <a:rPr lang="en-US" err="1">
                <a:ea typeface="+mn-lt"/>
                <a:cs typeface="+mn-lt"/>
              </a:rPr>
              <a:t>DelayType</a:t>
            </a:r>
            <a:r>
              <a:rPr lang="en-US">
                <a:ea typeface="+mn-lt"/>
                <a:cs typeface="+mn-lt"/>
              </a:rPr>
              <a:t> column ('Arrival Delay' or 'Departure Delay'). The final result is ordered in descending order by the total delay time and limited to the first row, which represents the delay type with the largest total delay time.</a:t>
            </a:r>
            <a:endParaRPr lang="en-US">
              <a:cs typeface="Calibri"/>
            </a:endParaRPr>
          </a:p>
          <a:p>
            <a:pPr algn="just"/>
            <a:endParaRPr lang="en-US">
              <a:cs typeface="Calibri"/>
            </a:endParaRPr>
          </a:p>
        </p:txBody>
      </p:sp>
      <p:sp>
        <p:nvSpPr>
          <p:cNvPr id="6" name="TextBox 5">
            <a:extLst>
              <a:ext uri="{FF2B5EF4-FFF2-40B4-BE49-F238E27FC236}">
                <a16:creationId xmlns:a16="http://schemas.microsoft.com/office/drawing/2014/main" id="{2E137180-D34F-7F34-D463-CAF1F8AC2C50}"/>
              </a:ext>
            </a:extLst>
          </p:cNvPr>
          <p:cNvSpPr txBox="1"/>
          <p:nvPr/>
        </p:nvSpPr>
        <p:spPr>
          <a:xfrm>
            <a:off x="86140" y="41966"/>
            <a:ext cx="41125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Yuraja Kadari -Year Assigned 1998</a:t>
            </a:r>
            <a:r>
              <a:rPr lang="en-US"/>
              <a:t>​</a:t>
            </a:r>
            <a:r>
              <a:rPr lang="en-US">
                <a:cs typeface="Calibri"/>
              </a:rPr>
              <a:t>​</a:t>
            </a:r>
            <a:endParaRPr lang="en-US"/>
          </a:p>
        </p:txBody>
      </p:sp>
    </p:spTree>
    <p:extLst>
      <p:ext uri="{BB962C8B-B14F-4D97-AF65-F5344CB8AC3E}">
        <p14:creationId xmlns:p14="http://schemas.microsoft.com/office/powerpoint/2010/main" val="1801770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4C5F67-492B-96C9-2116-31B2AEB9255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Exploratory Data analysis</a:t>
            </a:r>
          </a:p>
        </p:txBody>
      </p:sp>
      <p:sp>
        <p:nvSpPr>
          <p:cNvPr id="3" name="TextBox 2">
            <a:extLst>
              <a:ext uri="{FF2B5EF4-FFF2-40B4-BE49-F238E27FC236}">
                <a16:creationId xmlns:a16="http://schemas.microsoft.com/office/drawing/2014/main" id="{7A588EC5-1133-A4E9-C3D3-A6661FC7E8A6}"/>
              </a:ext>
            </a:extLst>
          </p:cNvPr>
          <p:cNvSpPr txBox="1"/>
          <p:nvPr/>
        </p:nvSpPr>
        <p:spPr>
          <a:xfrm>
            <a:off x="69021" y="1391478"/>
            <a:ext cx="29751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Data Insights using Python:</a:t>
            </a:r>
          </a:p>
        </p:txBody>
      </p:sp>
      <p:pic>
        <p:nvPicPr>
          <p:cNvPr id="4" name="Picture 4" descr="Chart, histogram&#10;&#10;Description automatically generated">
            <a:extLst>
              <a:ext uri="{FF2B5EF4-FFF2-40B4-BE49-F238E27FC236}">
                <a16:creationId xmlns:a16="http://schemas.microsoft.com/office/drawing/2014/main" id="{19DF87F8-1F9E-5C46-D11D-15FA98EBC58E}"/>
              </a:ext>
            </a:extLst>
          </p:cNvPr>
          <p:cNvPicPr>
            <a:picLocks noChangeAspect="1"/>
          </p:cNvPicPr>
          <p:nvPr/>
        </p:nvPicPr>
        <p:blipFill>
          <a:blip r:embed="rId2"/>
          <a:stretch>
            <a:fillRect/>
          </a:stretch>
        </p:blipFill>
        <p:spPr>
          <a:xfrm>
            <a:off x="64052" y="1821186"/>
            <a:ext cx="3472069" cy="2508843"/>
          </a:xfrm>
          <a:prstGeom prst="rect">
            <a:avLst/>
          </a:prstGeom>
        </p:spPr>
      </p:pic>
      <p:pic>
        <p:nvPicPr>
          <p:cNvPr id="5" name="Picture 6" descr="Chart, histogram&#10;&#10;Description automatically generated">
            <a:extLst>
              <a:ext uri="{FF2B5EF4-FFF2-40B4-BE49-F238E27FC236}">
                <a16:creationId xmlns:a16="http://schemas.microsoft.com/office/drawing/2014/main" id="{D18F5E1F-DE96-E1F6-9AC2-E3A5331FBD03}"/>
              </a:ext>
            </a:extLst>
          </p:cNvPr>
          <p:cNvPicPr>
            <a:picLocks noChangeAspect="1"/>
          </p:cNvPicPr>
          <p:nvPr/>
        </p:nvPicPr>
        <p:blipFill>
          <a:blip r:embed="rId3"/>
          <a:stretch>
            <a:fillRect/>
          </a:stretch>
        </p:blipFill>
        <p:spPr>
          <a:xfrm>
            <a:off x="3531704" y="1890031"/>
            <a:ext cx="3913807" cy="2437417"/>
          </a:xfrm>
          <a:prstGeom prst="rect">
            <a:avLst/>
          </a:prstGeom>
        </p:spPr>
      </p:pic>
      <p:pic>
        <p:nvPicPr>
          <p:cNvPr id="7" name="Picture 7" descr="Chart, histogram&#10;&#10;Description automatically generated">
            <a:extLst>
              <a:ext uri="{FF2B5EF4-FFF2-40B4-BE49-F238E27FC236}">
                <a16:creationId xmlns:a16="http://schemas.microsoft.com/office/drawing/2014/main" id="{CAF5759E-83FB-17FD-7EC0-F4B749E4D357}"/>
              </a:ext>
            </a:extLst>
          </p:cNvPr>
          <p:cNvPicPr>
            <a:picLocks noChangeAspect="1"/>
          </p:cNvPicPr>
          <p:nvPr/>
        </p:nvPicPr>
        <p:blipFill>
          <a:blip r:embed="rId4"/>
          <a:stretch>
            <a:fillRect/>
          </a:stretch>
        </p:blipFill>
        <p:spPr>
          <a:xfrm>
            <a:off x="7507357" y="1892000"/>
            <a:ext cx="4278241" cy="2278869"/>
          </a:xfrm>
          <a:prstGeom prst="rect">
            <a:avLst/>
          </a:prstGeom>
        </p:spPr>
      </p:pic>
      <p:pic>
        <p:nvPicPr>
          <p:cNvPr id="8" name="Picture 8" descr="Chart, scatter chart&#10;&#10;Description automatically generated">
            <a:extLst>
              <a:ext uri="{FF2B5EF4-FFF2-40B4-BE49-F238E27FC236}">
                <a16:creationId xmlns:a16="http://schemas.microsoft.com/office/drawing/2014/main" id="{33909920-406A-0A7D-9BD1-AC89ED041CDE}"/>
              </a:ext>
            </a:extLst>
          </p:cNvPr>
          <p:cNvPicPr>
            <a:picLocks noChangeAspect="1"/>
          </p:cNvPicPr>
          <p:nvPr/>
        </p:nvPicPr>
        <p:blipFill>
          <a:blip r:embed="rId5"/>
          <a:stretch>
            <a:fillRect/>
          </a:stretch>
        </p:blipFill>
        <p:spPr>
          <a:xfrm>
            <a:off x="251791" y="4393042"/>
            <a:ext cx="3416852" cy="2511395"/>
          </a:xfrm>
          <a:prstGeom prst="rect">
            <a:avLst/>
          </a:prstGeom>
        </p:spPr>
      </p:pic>
      <p:pic>
        <p:nvPicPr>
          <p:cNvPr id="9" name="Picture 9" descr="Chart, bar chart&#10;&#10;Description automatically generated">
            <a:extLst>
              <a:ext uri="{FF2B5EF4-FFF2-40B4-BE49-F238E27FC236}">
                <a16:creationId xmlns:a16="http://schemas.microsoft.com/office/drawing/2014/main" id="{F735895E-148B-6009-ABEA-4A6A6B1BD19B}"/>
              </a:ext>
            </a:extLst>
          </p:cNvPr>
          <p:cNvPicPr>
            <a:picLocks noChangeAspect="1"/>
          </p:cNvPicPr>
          <p:nvPr/>
        </p:nvPicPr>
        <p:blipFill>
          <a:blip r:embed="rId6"/>
          <a:stretch>
            <a:fillRect/>
          </a:stretch>
        </p:blipFill>
        <p:spPr>
          <a:xfrm>
            <a:off x="3896139" y="4390038"/>
            <a:ext cx="3615634" cy="2473226"/>
          </a:xfrm>
          <a:prstGeom prst="rect">
            <a:avLst/>
          </a:prstGeom>
        </p:spPr>
      </p:pic>
      <p:pic>
        <p:nvPicPr>
          <p:cNvPr id="10" name="Picture 10" descr="Chart, box and whisker chart&#10;&#10;Description automatically generated">
            <a:extLst>
              <a:ext uri="{FF2B5EF4-FFF2-40B4-BE49-F238E27FC236}">
                <a16:creationId xmlns:a16="http://schemas.microsoft.com/office/drawing/2014/main" id="{77947751-BE66-9EE3-49B3-C1B22EACA683}"/>
              </a:ext>
            </a:extLst>
          </p:cNvPr>
          <p:cNvPicPr>
            <a:picLocks noChangeAspect="1"/>
          </p:cNvPicPr>
          <p:nvPr/>
        </p:nvPicPr>
        <p:blipFill>
          <a:blip r:embed="rId7"/>
          <a:stretch>
            <a:fillRect/>
          </a:stretch>
        </p:blipFill>
        <p:spPr>
          <a:xfrm>
            <a:off x="7938052" y="4331961"/>
            <a:ext cx="3847546" cy="2390597"/>
          </a:xfrm>
          <a:prstGeom prst="rect">
            <a:avLst/>
          </a:prstGeom>
        </p:spPr>
      </p:pic>
      <p:sp>
        <p:nvSpPr>
          <p:cNvPr id="11" name="TextBox 10">
            <a:extLst>
              <a:ext uri="{FF2B5EF4-FFF2-40B4-BE49-F238E27FC236}">
                <a16:creationId xmlns:a16="http://schemas.microsoft.com/office/drawing/2014/main" id="{9324C8AB-3BA5-DE17-E813-97EC62F6A876}"/>
              </a:ext>
            </a:extLst>
          </p:cNvPr>
          <p:cNvSpPr txBox="1"/>
          <p:nvPr/>
        </p:nvSpPr>
        <p:spPr>
          <a:xfrm>
            <a:off x="251791" y="-2208"/>
            <a:ext cx="38917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Yuraja Kadari -Year Assigned 1998</a:t>
            </a:r>
            <a:r>
              <a:rPr lang="en-US"/>
              <a:t>​</a:t>
            </a:r>
            <a:r>
              <a:rPr lang="en-US">
                <a:cs typeface="Calibri"/>
              </a:rPr>
              <a:t>​</a:t>
            </a:r>
            <a:endParaRPr lang="en-US"/>
          </a:p>
        </p:txBody>
      </p:sp>
    </p:spTree>
    <p:extLst>
      <p:ext uri="{BB962C8B-B14F-4D97-AF65-F5344CB8AC3E}">
        <p14:creationId xmlns:p14="http://schemas.microsoft.com/office/powerpoint/2010/main" val="2905015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4C5F67-492B-96C9-2116-31B2AEB9255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Exploratory Data analysis</a:t>
            </a:r>
          </a:p>
        </p:txBody>
      </p:sp>
      <p:sp>
        <p:nvSpPr>
          <p:cNvPr id="3" name="TextBox 2">
            <a:extLst>
              <a:ext uri="{FF2B5EF4-FFF2-40B4-BE49-F238E27FC236}">
                <a16:creationId xmlns:a16="http://schemas.microsoft.com/office/drawing/2014/main" id="{7A588EC5-1133-A4E9-C3D3-A6661FC7E8A6}"/>
              </a:ext>
            </a:extLst>
          </p:cNvPr>
          <p:cNvSpPr txBox="1"/>
          <p:nvPr/>
        </p:nvSpPr>
        <p:spPr>
          <a:xfrm>
            <a:off x="69021" y="1391478"/>
            <a:ext cx="29751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Data Insights using Tableau:</a:t>
            </a:r>
          </a:p>
        </p:txBody>
      </p:sp>
      <p:pic>
        <p:nvPicPr>
          <p:cNvPr id="11" name="Picture 11" descr="Chart, bar chart&#10;&#10;Description automatically generated">
            <a:extLst>
              <a:ext uri="{FF2B5EF4-FFF2-40B4-BE49-F238E27FC236}">
                <a16:creationId xmlns:a16="http://schemas.microsoft.com/office/drawing/2014/main" id="{F251825B-02D8-4AA6-9BDE-C3B921EF40E5}"/>
              </a:ext>
            </a:extLst>
          </p:cNvPr>
          <p:cNvPicPr>
            <a:picLocks noChangeAspect="1"/>
          </p:cNvPicPr>
          <p:nvPr/>
        </p:nvPicPr>
        <p:blipFill rotWithShape="1">
          <a:blip r:embed="rId2"/>
          <a:srcRect l="63" t="-82" r="17314" b="-100"/>
          <a:stretch/>
        </p:blipFill>
        <p:spPr>
          <a:xfrm>
            <a:off x="68027" y="1756596"/>
            <a:ext cx="5868615" cy="4998920"/>
          </a:xfrm>
          <a:prstGeom prst="rect">
            <a:avLst/>
          </a:prstGeom>
        </p:spPr>
      </p:pic>
      <p:pic>
        <p:nvPicPr>
          <p:cNvPr id="12" name="Picture 12" descr="Chart, bar chart&#10;&#10;Description automatically generated">
            <a:extLst>
              <a:ext uri="{FF2B5EF4-FFF2-40B4-BE49-F238E27FC236}">
                <a16:creationId xmlns:a16="http://schemas.microsoft.com/office/drawing/2014/main" id="{71266AF7-6C4D-9EE8-44FA-E3ED1A82616B}"/>
              </a:ext>
            </a:extLst>
          </p:cNvPr>
          <p:cNvPicPr>
            <a:picLocks noChangeAspect="1"/>
          </p:cNvPicPr>
          <p:nvPr/>
        </p:nvPicPr>
        <p:blipFill>
          <a:blip r:embed="rId3"/>
          <a:stretch>
            <a:fillRect/>
          </a:stretch>
        </p:blipFill>
        <p:spPr>
          <a:xfrm>
            <a:off x="6009829" y="1755688"/>
            <a:ext cx="6009795" cy="5002982"/>
          </a:xfrm>
          <a:prstGeom prst="rect">
            <a:avLst/>
          </a:prstGeom>
        </p:spPr>
      </p:pic>
      <p:sp>
        <p:nvSpPr>
          <p:cNvPr id="4" name="TextBox 3">
            <a:extLst>
              <a:ext uri="{FF2B5EF4-FFF2-40B4-BE49-F238E27FC236}">
                <a16:creationId xmlns:a16="http://schemas.microsoft.com/office/drawing/2014/main" id="{870293B5-CA4D-AE8D-35D8-336A2D250A67}"/>
              </a:ext>
            </a:extLst>
          </p:cNvPr>
          <p:cNvSpPr txBox="1"/>
          <p:nvPr/>
        </p:nvSpPr>
        <p:spPr>
          <a:xfrm>
            <a:off x="362226" y="-2208"/>
            <a:ext cx="42782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Yuraja Kadari -Year Assigned 1998</a:t>
            </a:r>
            <a:r>
              <a:rPr lang="en-US"/>
              <a:t>​</a:t>
            </a:r>
            <a:r>
              <a:rPr lang="en-US">
                <a:cs typeface="Calibri"/>
              </a:rPr>
              <a:t>​</a:t>
            </a:r>
            <a:endParaRPr lang="en-US"/>
          </a:p>
        </p:txBody>
      </p:sp>
    </p:spTree>
    <p:extLst>
      <p:ext uri="{BB962C8B-B14F-4D97-AF65-F5344CB8AC3E}">
        <p14:creationId xmlns:p14="http://schemas.microsoft.com/office/powerpoint/2010/main" val="1085302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4C5F67-492B-96C9-2116-31B2AEB9255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Exploratory Data analysis</a:t>
            </a:r>
          </a:p>
        </p:txBody>
      </p:sp>
      <p:sp>
        <p:nvSpPr>
          <p:cNvPr id="3" name="TextBox 2">
            <a:extLst>
              <a:ext uri="{FF2B5EF4-FFF2-40B4-BE49-F238E27FC236}">
                <a16:creationId xmlns:a16="http://schemas.microsoft.com/office/drawing/2014/main" id="{7A588EC5-1133-A4E9-C3D3-A6661FC7E8A6}"/>
              </a:ext>
            </a:extLst>
          </p:cNvPr>
          <p:cNvSpPr txBox="1"/>
          <p:nvPr/>
        </p:nvSpPr>
        <p:spPr>
          <a:xfrm>
            <a:off x="69021" y="1391478"/>
            <a:ext cx="29751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Data Insights using Tableau:</a:t>
            </a:r>
          </a:p>
        </p:txBody>
      </p:sp>
      <p:pic>
        <p:nvPicPr>
          <p:cNvPr id="4" name="Picture 4" descr="Chart&#10;&#10;Description automatically generated">
            <a:extLst>
              <a:ext uri="{FF2B5EF4-FFF2-40B4-BE49-F238E27FC236}">
                <a16:creationId xmlns:a16="http://schemas.microsoft.com/office/drawing/2014/main" id="{1F0B0565-CBFF-A48F-30E0-92EA8D87D0B4}"/>
              </a:ext>
            </a:extLst>
          </p:cNvPr>
          <p:cNvPicPr>
            <a:picLocks noChangeAspect="1"/>
          </p:cNvPicPr>
          <p:nvPr/>
        </p:nvPicPr>
        <p:blipFill>
          <a:blip r:embed="rId2"/>
          <a:stretch>
            <a:fillRect/>
          </a:stretch>
        </p:blipFill>
        <p:spPr>
          <a:xfrm>
            <a:off x="73959" y="1831624"/>
            <a:ext cx="5623112" cy="4752369"/>
          </a:xfrm>
          <a:prstGeom prst="rect">
            <a:avLst/>
          </a:prstGeom>
        </p:spPr>
      </p:pic>
      <p:pic>
        <p:nvPicPr>
          <p:cNvPr id="5" name="Picture 6" descr="Chart, bar chart&#10;&#10;Description automatically generated">
            <a:extLst>
              <a:ext uri="{FF2B5EF4-FFF2-40B4-BE49-F238E27FC236}">
                <a16:creationId xmlns:a16="http://schemas.microsoft.com/office/drawing/2014/main" id="{3859E7B9-6D84-1369-E2CA-D55EC9728BCE}"/>
              </a:ext>
            </a:extLst>
          </p:cNvPr>
          <p:cNvPicPr>
            <a:picLocks noChangeAspect="1"/>
          </p:cNvPicPr>
          <p:nvPr/>
        </p:nvPicPr>
        <p:blipFill>
          <a:blip r:embed="rId3"/>
          <a:stretch>
            <a:fillRect/>
          </a:stretch>
        </p:blipFill>
        <p:spPr>
          <a:xfrm>
            <a:off x="6001872" y="1505749"/>
            <a:ext cx="6116169" cy="2793148"/>
          </a:xfrm>
          <a:prstGeom prst="rect">
            <a:avLst/>
          </a:prstGeom>
        </p:spPr>
      </p:pic>
      <p:pic>
        <p:nvPicPr>
          <p:cNvPr id="7" name="Picture 7" descr="Chart, bar chart&#10;&#10;Description automatically generated">
            <a:extLst>
              <a:ext uri="{FF2B5EF4-FFF2-40B4-BE49-F238E27FC236}">
                <a16:creationId xmlns:a16="http://schemas.microsoft.com/office/drawing/2014/main" id="{72DEE2F7-E3BA-A5CD-4AF4-45C53F8EA3C4}"/>
              </a:ext>
            </a:extLst>
          </p:cNvPr>
          <p:cNvPicPr>
            <a:picLocks noChangeAspect="1"/>
          </p:cNvPicPr>
          <p:nvPr/>
        </p:nvPicPr>
        <p:blipFill>
          <a:blip r:embed="rId4"/>
          <a:stretch>
            <a:fillRect/>
          </a:stretch>
        </p:blipFill>
        <p:spPr>
          <a:xfrm>
            <a:off x="6001871" y="4216045"/>
            <a:ext cx="6116170" cy="2639321"/>
          </a:xfrm>
          <a:prstGeom prst="rect">
            <a:avLst/>
          </a:prstGeom>
        </p:spPr>
      </p:pic>
      <p:sp>
        <p:nvSpPr>
          <p:cNvPr id="8" name="TextBox 7">
            <a:extLst>
              <a:ext uri="{FF2B5EF4-FFF2-40B4-BE49-F238E27FC236}">
                <a16:creationId xmlns:a16="http://schemas.microsoft.com/office/drawing/2014/main" id="{2C22BB47-67D5-038D-87B1-2DF92819125D}"/>
              </a:ext>
            </a:extLst>
          </p:cNvPr>
          <p:cNvSpPr txBox="1"/>
          <p:nvPr/>
        </p:nvSpPr>
        <p:spPr>
          <a:xfrm>
            <a:off x="362226" y="-2209"/>
            <a:ext cx="401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Yuraja Kadari -Year Assigned 1998</a:t>
            </a:r>
            <a:r>
              <a:rPr lang="en-US"/>
              <a:t>​</a:t>
            </a:r>
            <a:r>
              <a:rPr lang="en-US">
                <a:cs typeface="Calibri"/>
              </a:rPr>
              <a:t>​</a:t>
            </a:r>
            <a:endParaRPr lang="en-US"/>
          </a:p>
        </p:txBody>
      </p:sp>
    </p:spTree>
    <p:extLst>
      <p:ext uri="{BB962C8B-B14F-4D97-AF65-F5344CB8AC3E}">
        <p14:creationId xmlns:p14="http://schemas.microsoft.com/office/powerpoint/2010/main" val="3936625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12">
            <a:extLst>
              <a:ext uri="{FF2B5EF4-FFF2-40B4-BE49-F238E27FC236}">
                <a16:creationId xmlns:a16="http://schemas.microsoft.com/office/drawing/2014/main" id="{27FCFAB8-9E9C-414D-9FCB-CECED12D58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14">
            <a:extLst>
              <a:ext uri="{FF2B5EF4-FFF2-40B4-BE49-F238E27FC236}">
                <a16:creationId xmlns:a16="http://schemas.microsoft.com/office/drawing/2014/main" id="{7921BC47-1DAA-41BD-BE0B-A61A59370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16">
            <a:extLst>
              <a:ext uri="{FF2B5EF4-FFF2-40B4-BE49-F238E27FC236}">
                <a16:creationId xmlns:a16="http://schemas.microsoft.com/office/drawing/2014/main" id="{76C16827-9A48-4468-BE81-11EC18E0A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1" y="685800"/>
            <a:ext cx="4063908"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p:cNvSpPr>
            <a:spLocks noGrp="1"/>
          </p:cNvSpPr>
          <p:nvPr>
            <p:ph idx="1"/>
          </p:nvPr>
        </p:nvSpPr>
        <p:spPr>
          <a:xfrm>
            <a:off x="5089995" y="2046514"/>
            <a:ext cx="6133176" cy="2090057"/>
          </a:xfrm>
        </p:spPr>
        <p:txBody>
          <a:bodyPr anchor="ctr">
            <a:normAutofit/>
          </a:bodyPr>
          <a:lstStyle/>
          <a:p>
            <a:pPr marL="0" indent="0">
              <a:buNone/>
            </a:pPr>
            <a:r>
              <a:rPr lang="en-US" sz="4000">
                <a:solidFill>
                  <a:schemeClr val="bg1"/>
                </a:solidFill>
              </a:rPr>
              <a:t>Shreeya Desai -  </a:t>
            </a:r>
          </a:p>
          <a:p>
            <a:pPr marL="0" indent="0">
              <a:buNone/>
            </a:pPr>
            <a:r>
              <a:rPr lang="en-US" sz="4000">
                <a:solidFill>
                  <a:schemeClr val="bg1"/>
                </a:solidFill>
              </a:rPr>
              <a:t>Year Assigned 1997</a:t>
            </a:r>
            <a:endParaRPr lang="en-US" sz="4000">
              <a:solidFill>
                <a:schemeClr val="bg1"/>
              </a:solidFill>
              <a:cs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A5F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Creation of cluster</a:t>
            </a:r>
          </a:p>
        </p:txBody>
      </p:sp>
      <p:pic>
        <p:nvPicPr>
          <p:cNvPr id="10" name="Picture 10" descr="Graphical user interface, text, email&#10;&#10;Description automatically generated">
            <a:extLst>
              <a:ext uri="{FF2B5EF4-FFF2-40B4-BE49-F238E27FC236}">
                <a16:creationId xmlns:a16="http://schemas.microsoft.com/office/drawing/2014/main" id="{D43773D6-8E71-679F-E4CB-1D90C8FA621A}"/>
              </a:ext>
            </a:extLst>
          </p:cNvPr>
          <p:cNvPicPr>
            <a:picLocks noGrp="1" noChangeAspect="1"/>
          </p:cNvPicPr>
          <p:nvPr>
            <p:ph idx="1"/>
          </p:nvPr>
        </p:nvPicPr>
        <p:blipFill>
          <a:blip r:embed="rId2"/>
          <a:stretch>
            <a:fillRect/>
          </a:stretch>
        </p:blipFill>
        <p:spPr>
          <a:xfrm>
            <a:off x="3842657" y="1435696"/>
            <a:ext cx="7786913" cy="377639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94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a:solidFill>
                  <a:srgbClr val="FFFFFF"/>
                </a:solidFill>
              </a:rPr>
              <a:t>UPLOAD DATA IN AWS S3 </a:t>
            </a:r>
            <a:r>
              <a:rPr lang="en-US" sz="2600" kern="1200">
                <a:solidFill>
                  <a:srgbClr val="FFFFFF"/>
                </a:solidFill>
                <a:latin typeface="+mj-lt"/>
                <a:ea typeface="+mj-ea"/>
                <a:cs typeface="+mj-cs"/>
              </a:rPr>
              <a:t>BUCKET</a:t>
            </a:r>
            <a:r>
              <a:rPr lang="en-US" sz="2600">
                <a:solidFill>
                  <a:srgbClr val="FFFFFF"/>
                </a:solidFill>
              </a:rPr>
              <a:t> </a:t>
            </a:r>
            <a:endParaRPr lang="en-US" sz="2600">
              <a:ea typeface="+mj-lt"/>
              <a:cs typeface="+mj-lt"/>
            </a:endParaRPr>
          </a:p>
          <a:p>
            <a:pPr algn="ctr"/>
            <a:endParaRPr lang="en-US" sz="2600" kern="1200">
              <a:solidFill>
                <a:srgbClr val="FFFFFF"/>
              </a:solidFill>
              <a:latin typeface="+mj-lt"/>
              <a:cs typeface="Calibri Light"/>
            </a:endParaRPr>
          </a:p>
        </p:txBody>
      </p:sp>
      <p:pic>
        <p:nvPicPr>
          <p:cNvPr id="14" name="Picture 14" descr="Graphical user interface, text, application, email&#10;&#10;Description automatically generated">
            <a:extLst>
              <a:ext uri="{FF2B5EF4-FFF2-40B4-BE49-F238E27FC236}">
                <a16:creationId xmlns:a16="http://schemas.microsoft.com/office/drawing/2014/main" id="{31ED4790-68A0-C57B-23FA-DF3FDD8F0E32}"/>
              </a:ext>
            </a:extLst>
          </p:cNvPr>
          <p:cNvPicPr>
            <a:picLocks noGrp="1" noChangeAspect="1"/>
          </p:cNvPicPr>
          <p:nvPr>
            <p:ph idx="1"/>
          </p:nvPr>
        </p:nvPicPr>
        <p:blipFill>
          <a:blip r:embed="rId2"/>
          <a:stretch>
            <a:fillRect/>
          </a:stretch>
        </p:blipFill>
        <p:spPr>
          <a:xfrm>
            <a:off x="3810000" y="1508612"/>
            <a:ext cx="8113484" cy="403332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Load EMR using putty</a:t>
            </a:r>
          </a:p>
        </p:txBody>
      </p:sp>
      <p:pic>
        <p:nvPicPr>
          <p:cNvPr id="8" name="Picture 8" descr="Text&#10;&#10;Description automatically generated">
            <a:extLst>
              <a:ext uri="{FF2B5EF4-FFF2-40B4-BE49-F238E27FC236}">
                <a16:creationId xmlns:a16="http://schemas.microsoft.com/office/drawing/2014/main" id="{8383719A-EC93-FDEF-4958-7EAAB352FFCB}"/>
              </a:ext>
            </a:extLst>
          </p:cNvPr>
          <p:cNvPicPr>
            <a:picLocks noGrp="1" noChangeAspect="1"/>
          </p:cNvPicPr>
          <p:nvPr>
            <p:ph idx="1"/>
          </p:nvPr>
        </p:nvPicPr>
        <p:blipFill>
          <a:blip r:embed="rId2"/>
          <a:stretch>
            <a:fillRect/>
          </a:stretch>
        </p:blipFill>
        <p:spPr>
          <a:xfrm>
            <a:off x="349553" y="1806048"/>
            <a:ext cx="11547323" cy="4089012"/>
          </a:xfrm>
          <a:prstGeom prst="rect">
            <a:avLst/>
          </a:prstGeom>
        </p:spPr>
      </p:pic>
      <p:sp>
        <p:nvSpPr>
          <p:cNvPr id="7" name="TextBox 6"/>
          <p:cNvSpPr txBox="1"/>
          <p:nvPr/>
        </p:nvSpPr>
        <p:spPr>
          <a:xfrm flipH="1">
            <a:off x="893557" y="5892748"/>
            <a:ext cx="10026651" cy="368300"/>
          </a:xfrm>
          <a:prstGeom prst="rect">
            <a:avLst/>
          </a:prstGeom>
          <a:noFill/>
        </p:spPr>
        <p:txBody>
          <a:bodyPr wrap="square" rtlCol="0">
            <a:spAutoFit/>
          </a:bodyPr>
          <a:lstStyle/>
          <a:p>
            <a:endParaRPr lang="en-US"/>
          </a:p>
        </p:txBody>
      </p:sp>
      <p:sp>
        <p:nvSpPr>
          <p:cNvPr id="4" name="Text Box 3"/>
          <p:cNvSpPr txBox="1"/>
          <p:nvPr/>
        </p:nvSpPr>
        <p:spPr>
          <a:xfrm>
            <a:off x="1098550" y="1212850"/>
            <a:ext cx="10078720" cy="369332"/>
          </a:xfrm>
          <a:prstGeom prst="rect">
            <a:avLst/>
          </a:prstGeom>
          <a:noFill/>
        </p:spPr>
        <p:txBody>
          <a:bodyPr wrap="square" lIns="91440" tIns="45720" rIns="91440" bIns="45720" rtlCol="0" anchor="t">
            <a:spAutoFit/>
          </a:bodyPr>
          <a:lstStyle/>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a:solidFill>
                  <a:schemeClr val="bg1"/>
                </a:solidFill>
              </a:rPr>
              <a:t>WGET COMMAND </a:t>
            </a:r>
            <a:endParaRPr lang="en-US"/>
          </a:p>
        </p:txBody>
      </p:sp>
      <p:sp>
        <p:nvSpPr>
          <p:cNvPr id="7" name="TextBox 6"/>
          <p:cNvSpPr txBox="1"/>
          <p:nvPr/>
        </p:nvSpPr>
        <p:spPr>
          <a:xfrm flipH="1">
            <a:off x="893557" y="5892748"/>
            <a:ext cx="10026651" cy="368300"/>
          </a:xfrm>
          <a:prstGeom prst="rect">
            <a:avLst/>
          </a:prstGeom>
          <a:noFill/>
        </p:spPr>
        <p:txBody>
          <a:bodyPr wrap="square" rtlCol="0">
            <a:spAutoFit/>
          </a:bodyPr>
          <a:lstStyle/>
          <a:p>
            <a:endParaRPr lang="en-US"/>
          </a:p>
        </p:txBody>
      </p:sp>
      <p:sp>
        <p:nvSpPr>
          <p:cNvPr id="4" name="Text Box 3"/>
          <p:cNvSpPr txBox="1"/>
          <p:nvPr/>
        </p:nvSpPr>
        <p:spPr>
          <a:xfrm>
            <a:off x="1098550" y="1212850"/>
            <a:ext cx="10078720" cy="369332"/>
          </a:xfrm>
          <a:prstGeom prst="rect">
            <a:avLst/>
          </a:prstGeom>
          <a:noFill/>
        </p:spPr>
        <p:txBody>
          <a:bodyPr wrap="square" lIns="91440" tIns="45720" rIns="91440" bIns="45720" rtlCol="0" anchor="t">
            <a:spAutoFit/>
          </a:bodyPr>
          <a:lstStyle/>
          <a:p>
            <a:endParaRPr lang="en-US"/>
          </a:p>
        </p:txBody>
      </p:sp>
      <p:pic>
        <p:nvPicPr>
          <p:cNvPr id="6" name="Picture 8" descr="Text&#10;&#10;Description automatically generated">
            <a:extLst>
              <a:ext uri="{FF2B5EF4-FFF2-40B4-BE49-F238E27FC236}">
                <a16:creationId xmlns:a16="http://schemas.microsoft.com/office/drawing/2014/main" id="{24112323-6291-8256-0C1A-F023CA1D5D37}"/>
              </a:ext>
            </a:extLst>
          </p:cNvPr>
          <p:cNvPicPr>
            <a:picLocks noGrp="1" noChangeAspect="1"/>
          </p:cNvPicPr>
          <p:nvPr>
            <p:ph idx="1"/>
          </p:nvPr>
        </p:nvPicPr>
        <p:blipFill>
          <a:blip r:embed="rId2"/>
          <a:stretch>
            <a:fillRect/>
          </a:stretch>
        </p:blipFill>
        <p:spPr>
          <a:xfrm>
            <a:off x="348343" y="2293446"/>
            <a:ext cx="11582400" cy="2283581"/>
          </a:xfrm>
        </p:spPr>
      </p:pic>
      <p:pic>
        <p:nvPicPr>
          <p:cNvPr id="9" name="Picture 9" descr="A picture containing shape&#10;&#10;Description automatically generated">
            <a:extLst>
              <a:ext uri="{FF2B5EF4-FFF2-40B4-BE49-F238E27FC236}">
                <a16:creationId xmlns:a16="http://schemas.microsoft.com/office/drawing/2014/main" id="{BC3FACCC-57AE-1ED5-E05E-6FD9B0E7E3A3}"/>
              </a:ext>
            </a:extLst>
          </p:cNvPr>
          <p:cNvPicPr>
            <a:picLocks noChangeAspect="1"/>
          </p:cNvPicPr>
          <p:nvPr/>
        </p:nvPicPr>
        <p:blipFill>
          <a:blip r:embed="rId3"/>
          <a:stretch>
            <a:fillRect/>
          </a:stretch>
        </p:blipFill>
        <p:spPr>
          <a:xfrm>
            <a:off x="348343" y="4735917"/>
            <a:ext cx="11582399" cy="934907"/>
          </a:xfrm>
          <a:prstGeom prst="rect">
            <a:avLst/>
          </a:prstGeom>
        </p:spPr>
      </p:pic>
    </p:spTree>
    <p:extLst>
      <p:ext uri="{BB962C8B-B14F-4D97-AF65-F5344CB8AC3E}">
        <p14:creationId xmlns:p14="http://schemas.microsoft.com/office/powerpoint/2010/main" val="3510573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97">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2" name="Content Placeholder 7">
            <a:extLst>
              <a:ext uri="{FF2B5EF4-FFF2-40B4-BE49-F238E27FC236}">
                <a16:creationId xmlns:a16="http://schemas.microsoft.com/office/drawing/2014/main" id="{30EA6B5C-627B-FA5F-7CFA-E5D741FD3976}"/>
              </a:ext>
            </a:extLst>
          </p:cNvPr>
          <p:cNvGraphicFramePr>
            <a:graphicFrameLocks noGrp="1"/>
          </p:cNvGraphicFramePr>
          <p:nvPr>
            <p:ph idx="1"/>
            <p:extLst>
              <p:ext uri="{D42A27DB-BD31-4B8C-83A1-F6EECF244321}">
                <p14:modId xmlns:p14="http://schemas.microsoft.com/office/powerpoint/2010/main" val="76089739"/>
              </p:ext>
            </p:extLst>
          </p:nvPr>
        </p:nvGraphicFramePr>
        <p:xfrm>
          <a:off x="838200" y="2004446"/>
          <a:ext cx="10515600" cy="41768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569080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a:solidFill>
                  <a:schemeClr val="bg1"/>
                </a:solidFill>
                <a:ea typeface="+mj-lt"/>
                <a:cs typeface="+mj-lt"/>
              </a:rPr>
              <a:t>LOAD AND DISPLAY TABLE</a:t>
            </a:r>
            <a:endParaRPr lang="en-US"/>
          </a:p>
        </p:txBody>
      </p:sp>
      <p:sp>
        <p:nvSpPr>
          <p:cNvPr id="7" name="TextBox 6"/>
          <p:cNvSpPr txBox="1"/>
          <p:nvPr/>
        </p:nvSpPr>
        <p:spPr>
          <a:xfrm flipH="1">
            <a:off x="893557" y="5892748"/>
            <a:ext cx="10026651" cy="368300"/>
          </a:xfrm>
          <a:prstGeom prst="rect">
            <a:avLst/>
          </a:prstGeom>
          <a:noFill/>
        </p:spPr>
        <p:txBody>
          <a:bodyPr wrap="square" rtlCol="0">
            <a:spAutoFit/>
          </a:bodyPr>
          <a:lstStyle/>
          <a:p>
            <a:endParaRPr lang="en-US"/>
          </a:p>
        </p:txBody>
      </p:sp>
      <p:sp>
        <p:nvSpPr>
          <p:cNvPr id="4" name="Text Box 3"/>
          <p:cNvSpPr txBox="1"/>
          <p:nvPr/>
        </p:nvSpPr>
        <p:spPr>
          <a:xfrm>
            <a:off x="1098550" y="1212850"/>
            <a:ext cx="10078720" cy="369332"/>
          </a:xfrm>
          <a:prstGeom prst="rect">
            <a:avLst/>
          </a:prstGeom>
          <a:noFill/>
        </p:spPr>
        <p:txBody>
          <a:bodyPr wrap="square" lIns="91440" tIns="45720" rIns="91440" bIns="45720" rtlCol="0" anchor="t">
            <a:spAutoFit/>
          </a:bodyPr>
          <a:lstStyle/>
          <a:p>
            <a:endParaRPr lang="en-US"/>
          </a:p>
        </p:txBody>
      </p:sp>
      <p:pic>
        <p:nvPicPr>
          <p:cNvPr id="8" name="Picture 9">
            <a:extLst>
              <a:ext uri="{FF2B5EF4-FFF2-40B4-BE49-F238E27FC236}">
                <a16:creationId xmlns:a16="http://schemas.microsoft.com/office/drawing/2014/main" id="{5B284F59-C468-C7EF-7640-4FD45596DB79}"/>
              </a:ext>
            </a:extLst>
          </p:cNvPr>
          <p:cNvPicPr>
            <a:picLocks noGrp="1" noChangeAspect="1"/>
          </p:cNvPicPr>
          <p:nvPr>
            <p:ph idx="1"/>
          </p:nvPr>
        </p:nvPicPr>
        <p:blipFill>
          <a:blip r:embed="rId2"/>
          <a:stretch>
            <a:fillRect/>
          </a:stretch>
        </p:blipFill>
        <p:spPr>
          <a:xfrm>
            <a:off x="304800" y="2531951"/>
            <a:ext cx="11332028" cy="4223201"/>
          </a:xfrm>
        </p:spPr>
      </p:pic>
      <p:pic>
        <p:nvPicPr>
          <p:cNvPr id="10" name="Picture 10">
            <a:extLst>
              <a:ext uri="{FF2B5EF4-FFF2-40B4-BE49-F238E27FC236}">
                <a16:creationId xmlns:a16="http://schemas.microsoft.com/office/drawing/2014/main" id="{8A3AE8FD-C1B7-E1DE-79BF-52E8298A9923}"/>
              </a:ext>
            </a:extLst>
          </p:cNvPr>
          <p:cNvPicPr>
            <a:picLocks noChangeAspect="1"/>
          </p:cNvPicPr>
          <p:nvPr/>
        </p:nvPicPr>
        <p:blipFill>
          <a:blip r:embed="rId3"/>
          <a:stretch>
            <a:fillRect/>
          </a:stretch>
        </p:blipFill>
        <p:spPr>
          <a:xfrm>
            <a:off x="304800" y="1585171"/>
            <a:ext cx="11332028" cy="955343"/>
          </a:xfrm>
          <a:prstGeom prst="rect">
            <a:avLst/>
          </a:prstGeom>
        </p:spPr>
      </p:pic>
    </p:spTree>
    <p:extLst>
      <p:ext uri="{BB962C8B-B14F-4D97-AF65-F5344CB8AC3E}">
        <p14:creationId xmlns:p14="http://schemas.microsoft.com/office/powerpoint/2010/main" val="25935983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a:spLocks noGrp="1"/>
          </p:cNvSpPr>
          <p:nvPr/>
        </p:nvSpPr>
        <p:spPr>
          <a:xfrm>
            <a:off x="556532" y="643467"/>
            <a:ext cx="11210925" cy="744836"/>
          </a:xfrm>
          <a:prstGeom prst="rect">
            <a:avLst/>
          </a:prstGeom>
        </p:spPr>
        <p:txBody>
          <a:bodyPr vert="horz" lIns="91440" tIns="45720" rIns="91440" bIns="45720" rtlCol="0" anchor="ctr" anchorCtr="0">
            <a:normAutofit/>
          </a:bodyPr>
          <a:lst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a:lstStyle>
          <a:p>
            <a:pPr algn="ctr">
              <a:lnSpc>
                <a:spcPct val="90000"/>
              </a:lnSpc>
              <a:spcAft>
                <a:spcPts val="600"/>
              </a:spcAft>
            </a:pPr>
            <a:r>
              <a:rPr lang="en-US" sz="2200" kern="1200">
                <a:solidFill>
                  <a:schemeClr val="bg1"/>
                </a:solidFill>
                <a:latin typeface="+mj-lt"/>
                <a:ea typeface="+mj-ea"/>
                <a:cs typeface="+mj-cs"/>
                <a:sym typeface="+mn-ea"/>
              </a:rPr>
              <a:t>Query to </a:t>
            </a:r>
            <a:r>
              <a:rPr lang="en-US" sz="2200" kern="1200">
                <a:solidFill>
                  <a:schemeClr val="bg1"/>
                </a:solidFill>
                <a:effectLst/>
                <a:latin typeface="+mj-lt"/>
                <a:ea typeface="+mj-ea"/>
                <a:cs typeface="+mj-cs"/>
                <a:sym typeface="+mn-ea"/>
              </a:rPr>
              <a:t>determine the three airports with the highest delay time (in hours)</a:t>
            </a:r>
            <a:endParaRPr lang="en-US" sz="2200" kern="1200">
              <a:solidFill>
                <a:schemeClr val="bg1"/>
              </a:solidFill>
              <a:latin typeface="+mj-lt"/>
              <a:ea typeface="+mj-ea"/>
              <a:cs typeface="+mj-cs"/>
            </a:endParaRPr>
          </a:p>
        </p:txBody>
      </p:sp>
      <p:pic>
        <p:nvPicPr>
          <p:cNvPr id="8" name="Picture 8" descr="Text&#10;&#10;Description automatically generated">
            <a:extLst>
              <a:ext uri="{FF2B5EF4-FFF2-40B4-BE49-F238E27FC236}">
                <a16:creationId xmlns:a16="http://schemas.microsoft.com/office/drawing/2014/main" id="{E5BDB7CD-837D-A2CE-D309-9AFA15196F71}"/>
              </a:ext>
            </a:extLst>
          </p:cNvPr>
          <p:cNvPicPr>
            <a:picLocks noGrp="1" noChangeAspect="1"/>
          </p:cNvPicPr>
          <p:nvPr>
            <p:ph idx="1"/>
          </p:nvPr>
        </p:nvPicPr>
        <p:blipFill>
          <a:blip r:embed="rId2"/>
          <a:stretch>
            <a:fillRect/>
          </a:stretch>
        </p:blipFill>
        <p:spPr>
          <a:xfrm>
            <a:off x="316896" y="2051800"/>
            <a:ext cx="11754151" cy="317296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700" kern="1200">
                <a:solidFill>
                  <a:schemeClr val="bg1"/>
                </a:solidFill>
                <a:latin typeface="+mj-lt"/>
                <a:ea typeface="+mj-ea"/>
                <a:cs typeface="+mj-cs"/>
                <a:sym typeface="+mn-ea"/>
              </a:rPr>
              <a:t>QUERY TO determine the three carriers with the highest delay time (in hours)</a:t>
            </a:r>
            <a:endParaRPr lang="en-US" sz="2700" kern="1200">
              <a:solidFill>
                <a:schemeClr val="bg1"/>
              </a:solidFill>
              <a:latin typeface="+mj-lt"/>
              <a:ea typeface="+mj-ea"/>
              <a:cs typeface="+mj-cs"/>
            </a:endParaRPr>
          </a:p>
        </p:txBody>
      </p:sp>
      <p:pic>
        <p:nvPicPr>
          <p:cNvPr id="7" name="Picture 7" descr="Text&#10;&#10;Description automatically generated">
            <a:extLst>
              <a:ext uri="{FF2B5EF4-FFF2-40B4-BE49-F238E27FC236}">
                <a16:creationId xmlns:a16="http://schemas.microsoft.com/office/drawing/2014/main" id="{6CE2890F-6FE3-7DED-8EB8-722B7DE88564}"/>
              </a:ext>
            </a:extLst>
          </p:cNvPr>
          <p:cNvPicPr>
            <a:picLocks noGrp="1" noChangeAspect="1"/>
          </p:cNvPicPr>
          <p:nvPr>
            <p:ph idx="1"/>
          </p:nvPr>
        </p:nvPicPr>
        <p:blipFill>
          <a:blip r:embed="rId2"/>
          <a:stretch>
            <a:fillRect/>
          </a:stretch>
        </p:blipFill>
        <p:spPr>
          <a:xfrm>
            <a:off x="306010" y="2138886"/>
            <a:ext cx="11754151" cy="317296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kern="1200">
                <a:solidFill>
                  <a:schemeClr val="bg1"/>
                </a:solidFill>
                <a:latin typeface="+mj-lt"/>
                <a:ea typeface="+mj-ea"/>
                <a:cs typeface="+mj-cs"/>
                <a:sym typeface="+mn-ea"/>
              </a:rPr>
              <a:t>QUERY TO determine overall which type of delay (arrivals or departures) is the largest for airports</a:t>
            </a:r>
            <a:br>
              <a:rPr lang="en-US" sz="2200" kern="1200">
                <a:solidFill>
                  <a:schemeClr val="bg1"/>
                </a:solidFill>
                <a:latin typeface="+mj-lt"/>
                <a:ea typeface="+mj-ea"/>
                <a:cs typeface="+mj-cs"/>
              </a:rPr>
            </a:br>
            <a:endParaRPr lang="en-US" sz="2200" kern="1200">
              <a:solidFill>
                <a:schemeClr val="bg1"/>
              </a:solidFill>
              <a:latin typeface="+mj-lt"/>
              <a:ea typeface="+mj-ea"/>
              <a:cs typeface="+mj-cs"/>
            </a:endParaRPr>
          </a:p>
        </p:txBody>
      </p:sp>
      <p:pic>
        <p:nvPicPr>
          <p:cNvPr id="5" name="Picture 5" descr="Text&#10;&#10;Description automatically generated">
            <a:extLst>
              <a:ext uri="{FF2B5EF4-FFF2-40B4-BE49-F238E27FC236}">
                <a16:creationId xmlns:a16="http://schemas.microsoft.com/office/drawing/2014/main" id="{6B77EDBF-D43D-0485-0C31-D8C7948C6127}"/>
              </a:ext>
            </a:extLst>
          </p:cNvPr>
          <p:cNvPicPr>
            <a:picLocks noGrp="1" noChangeAspect="1"/>
          </p:cNvPicPr>
          <p:nvPr>
            <p:ph idx="1"/>
          </p:nvPr>
        </p:nvPicPr>
        <p:blipFill>
          <a:blip r:embed="rId2"/>
          <a:stretch>
            <a:fillRect/>
          </a:stretch>
        </p:blipFill>
        <p:spPr>
          <a:xfrm>
            <a:off x="338667" y="2059649"/>
            <a:ext cx="11710608" cy="354915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4C5F67-492B-96C9-2116-31B2AEB9255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Exploratory Data analysis</a:t>
            </a:r>
          </a:p>
        </p:txBody>
      </p:sp>
      <p:pic>
        <p:nvPicPr>
          <p:cNvPr id="3" name="Picture 3" descr="Chart, bar chart&#10;&#10;Description automatically generated">
            <a:extLst>
              <a:ext uri="{FF2B5EF4-FFF2-40B4-BE49-F238E27FC236}">
                <a16:creationId xmlns:a16="http://schemas.microsoft.com/office/drawing/2014/main" id="{AB81B60E-F3A2-8B5D-0088-5AF6D32B6E84}"/>
              </a:ext>
            </a:extLst>
          </p:cNvPr>
          <p:cNvPicPr>
            <a:picLocks noChangeAspect="1"/>
          </p:cNvPicPr>
          <p:nvPr/>
        </p:nvPicPr>
        <p:blipFill>
          <a:blip r:embed="rId2"/>
          <a:stretch>
            <a:fillRect/>
          </a:stretch>
        </p:blipFill>
        <p:spPr>
          <a:xfrm>
            <a:off x="186017" y="2340484"/>
            <a:ext cx="3706906" cy="2849384"/>
          </a:xfrm>
          <a:prstGeom prst="rect">
            <a:avLst/>
          </a:prstGeom>
        </p:spPr>
      </p:pic>
      <p:pic>
        <p:nvPicPr>
          <p:cNvPr id="4" name="Picture 6" descr="Chart, scatter chart&#10;&#10;Description automatically generated">
            <a:extLst>
              <a:ext uri="{FF2B5EF4-FFF2-40B4-BE49-F238E27FC236}">
                <a16:creationId xmlns:a16="http://schemas.microsoft.com/office/drawing/2014/main" id="{75891C2B-9105-CD5F-F162-CBBD263843C4}"/>
              </a:ext>
            </a:extLst>
          </p:cNvPr>
          <p:cNvPicPr>
            <a:picLocks noChangeAspect="1"/>
          </p:cNvPicPr>
          <p:nvPr/>
        </p:nvPicPr>
        <p:blipFill>
          <a:blip r:embed="rId3"/>
          <a:stretch>
            <a:fillRect/>
          </a:stretch>
        </p:blipFill>
        <p:spPr>
          <a:xfrm>
            <a:off x="4072689" y="2502022"/>
            <a:ext cx="3432460" cy="2532207"/>
          </a:xfrm>
          <a:prstGeom prst="rect">
            <a:avLst/>
          </a:prstGeom>
        </p:spPr>
      </p:pic>
      <p:pic>
        <p:nvPicPr>
          <p:cNvPr id="7" name="Picture 7" descr="Chart, bar chart&#10;&#10;Description automatically generated">
            <a:extLst>
              <a:ext uri="{FF2B5EF4-FFF2-40B4-BE49-F238E27FC236}">
                <a16:creationId xmlns:a16="http://schemas.microsoft.com/office/drawing/2014/main" id="{BFED5122-4462-3DA0-B663-1CA715BBDA38}"/>
              </a:ext>
            </a:extLst>
          </p:cNvPr>
          <p:cNvPicPr>
            <a:picLocks noChangeAspect="1"/>
          </p:cNvPicPr>
          <p:nvPr/>
        </p:nvPicPr>
        <p:blipFill>
          <a:blip r:embed="rId4"/>
          <a:stretch>
            <a:fillRect/>
          </a:stretch>
        </p:blipFill>
        <p:spPr>
          <a:xfrm>
            <a:off x="7974106" y="2505380"/>
            <a:ext cx="3460376" cy="2530798"/>
          </a:xfrm>
          <a:prstGeom prst="rect">
            <a:avLst/>
          </a:prstGeom>
        </p:spPr>
      </p:pic>
    </p:spTree>
    <p:extLst>
      <p:ext uri="{BB962C8B-B14F-4D97-AF65-F5344CB8AC3E}">
        <p14:creationId xmlns:p14="http://schemas.microsoft.com/office/powerpoint/2010/main" val="20242190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4C5F67-492B-96C9-2116-31B2AEB9255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Exploratory Data analysis</a:t>
            </a:r>
          </a:p>
        </p:txBody>
      </p:sp>
      <p:pic>
        <p:nvPicPr>
          <p:cNvPr id="5" name="Picture 7" descr="Chart, bar chart&#10;&#10;Description automatically generated">
            <a:extLst>
              <a:ext uri="{FF2B5EF4-FFF2-40B4-BE49-F238E27FC236}">
                <a16:creationId xmlns:a16="http://schemas.microsoft.com/office/drawing/2014/main" id="{821C6BBC-2AF4-5DB2-95F8-BF043B89CD11}"/>
              </a:ext>
            </a:extLst>
          </p:cNvPr>
          <p:cNvPicPr>
            <a:picLocks noChangeAspect="1"/>
          </p:cNvPicPr>
          <p:nvPr/>
        </p:nvPicPr>
        <p:blipFill>
          <a:blip r:embed="rId2"/>
          <a:stretch>
            <a:fillRect/>
          </a:stretch>
        </p:blipFill>
        <p:spPr>
          <a:xfrm>
            <a:off x="129988" y="2555018"/>
            <a:ext cx="4160252" cy="2657015"/>
          </a:xfrm>
          <a:prstGeom prst="rect">
            <a:avLst/>
          </a:prstGeom>
        </p:spPr>
      </p:pic>
      <p:pic>
        <p:nvPicPr>
          <p:cNvPr id="8" name="Picture 8" descr="Chart&#10;&#10;Description automatically generated">
            <a:extLst>
              <a:ext uri="{FF2B5EF4-FFF2-40B4-BE49-F238E27FC236}">
                <a16:creationId xmlns:a16="http://schemas.microsoft.com/office/drawing/2014/main" id="{202B9143-96AF-22E0-8AF1-716418FA3FEA}"/>
              </a:ext>
            </a:extLst>
          </p:cNvPr>
          <p:cNvPicPr>
            <a:picLocks noChangeAspect="1"/>
          </p:cNvPicPr>
          <p:nvPr/>
        </p:nvPicPr>
        <p:blipFill>
          <a:blip r:embed="rId3"/>
          <a:stretch>
            <a:fillRect/>
          </a:stretch>
        </p:blipFill>
        <p:spPr>
          <a:xfrm>
            <a:off x="4376821" y="2453520"/>
            <a:ext cx="3545305" cy="2886749"/>
          </a:xfrm>
          <a:prstGeom prst="rect">
            <a:avLst/>
          </a:prstGeom>
        </p:spPr>
      </p:pic>
      <p:pic>
        <p:nvPicPr>
          <p:cNvPr id="11" name="Picture 11" descr="Chart, scatter chart&#10;&#10;Description automatically generated">
            <a:extLst>
              <a:ext uri="{FF2B5EF4-FFF2-40B4-BE49-F238E27FC236}">
                <a16:creationId xmlns:a16="http://schemas.microsoft.com/office/drawing/2014/main" id="{395A6BF3-B184-6F01-2539-FE9753CFDC4B}"/>
              </a:ext>
            </a:extLst>
          </p:cNvPr>
          <p:cNvPicPr>
            <a:picLocks noChangeAspect="1"/>
          </p:cNvPicPr>
          <p:nvPr/>
        </p:nvPicPr>
        <p:blipFill>
          <a:blip r:embed="rId4"/>
          <a:stretch>
            <a:fillRect/>
          </a:stretch>
        </p:blipFill>
        <p:spPr>
          <a:xfrm>
            <a:off x="8240295" y="2618664"/>
            <a:ext cx="3751729" cy="2598336"/>
          </a:xfrm>
          <a:prstGeom prst="rect">
            <a:avLst/>
          </a:prstGeom>
        </p:spPr>
      </p:pic>
    </p:spTree>
    <p:extLst>
      <p:ext uri="{BB962C8B-B14F-4D97-AF65-F5344CB8AC3E}">
        <p14:creationId xmlns:p14="http://schemas.microsoft.com/office/powerpoint/2010/main" val="2443654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12">
            <a:extLst>
              <a:ext uri="{FF2B5EF4-FFF2-40B4-BE49-F238E27FC236}">
                <a16:creationId xmlns:a16="http://schemas.microsoft.com/office/drawing/2014/main" id="{27FCFAB8-9E9C-414D-9FCB-CECED12D58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14">
            <a:extLst>
              <a:ext uri="{FF2B5EF4-FFF2-40B4-BE49-F238E27FC236}">
                <a16:creationId xmlns:a16="http://schemas.microsoft.com/office/drawing/2014/main" id="{7921BC47-1DAA-41BD-BE0B-A61A59370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16">
            <a:extLst>
              <a:ext uri="{FF2B5EF4-FFF2-40B4-BE49-F238E27FC236}">
                <a16:creationId xmlns:a16="http://schemas.microsoft.com/office/drawing/2014/main" id="{76C16827-9A48-4468-BE81-11EC18E0A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1" y="685800"/>
            <a:ext cx="4063908"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p:cNvSpPr>
            <a:spLocks noGrp="1"/>
          </p:cNvSpPr>
          <p:nvPr>
            <p:ph idx="1"/>
          </p:nvPr>
        </p:nvSpPr>
        <p:spPr>
          <a:xfrm>
            <a:off x="5089995" y="2046514"/>
            <a:ext cx="6133176" cy="2090057"/>
          </a:xfrm>
        </p:spPr>
        <p:txBody>
          <a:bodyPr anchor="ctr">
            <a:normAutofit/>
          </a:bodyPr>
          <a:lstStyle/>
          <a:p>
            <a:pPr marL="0" indent="0">
              <a:buNone/>
            </a:pPr>
            <a:r>
              <a:rPr lang="en-US" sz="4000">
                <a:solidFill>
                  <a:schemeClr val="bg1"/>
                </a:solidFill>
                <a:ea typeface="+mn-lt"/>
                <a:cs typeface="+mn-lt"/>
              </a:rPr>
              <a:t>Umair Abdul Raheem- </a:t>
            </a:r>
            <a:endParaRPr lang="en-US">
              <a:solidFill>
                <a:schemeClr val="bg1"/>
              </a:solidFill>
              <a:cs typeface="Calibri"/>
            </a:endParaRPr>
          </a:p>
          <a:p>
            <a:pPr marL="0" indent="0">
              <a:buNone/>
            </a:pPr>
            <a:r>
              <a:rPr lang="en-US" sz="4000">
                <a:solidFill>
                  <a:schemeClr val="bg1"/>
                </a:solidFill>
              </a:rPr>
              <a:t>Year Assigned 1999</a:t>
            </a:r>
            <a:endParaRPr lang="en-US" sz="4000">
              <a:solidFill>
                <a:schemeClr val="bg1"/>
              </a:solidFill>
              <a:cs typeface="Calibri"/>
            </a:endParaRPr>
          </a:p>
        </p:txBody>
      </p:sp>
    </p:spTree>
    <p:extLst>
      <p:ext uri="{BB962C8B-B14F-4D97-AF65-F5344CB8AC3E}">
        <p14:creationId xmlns:p14="http://schemas.microsoft.com/office/powerpoint/2010/main" val="32187775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A5F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Creation of cluster</a:t>
            </a:r>
          </a:p>
        </p:txBody>
      </p:sp>
      <p:pic>
        <p:nvPicPr>
          <p:cNvPr id="6" name="Picture 6">
            <a:extLst>
              <a:ext uri="{FF2B5EF4-FFF2-40B4-BE49-F238E27FC236}">
                <a16:creationId xmlns:a16="http://schemas.microsoft.com/office/drawing/2014/main" id="{FEF711C5-D8A1-04FD-3C5D-E196B6150E9A}"/>
              </a:ext>
            </a:extLst>
          </p:cNvPr>
          <p:cNvPicPr>
            <a:picLocks noChangeAspect="1"/>
          </p:cNvPicPr>
          <p:nvPr/>
        </p:nvPicPr>
        <p:blipFill>
          <a:blip r:embed="rId2"/>
          <a:stretch>
            <a:fillRect/>
          </a:stretch>
        </p:blipFill>
        <p:spPr>
          <a:xfrm>
            <a:off x="3618574" y="1576968"/>
            <a:ext cx="8020130" cy="4402817"/>
          </a:xfrm>
          <a:prstGeom prst="rect">
            <a:avLst/>
          </a:prstGeom>
        </p:spPr>
      </p:pic>
    </p:spTree>
    <p:extLst>
      <p:ext uri="{BB962C8B-B14F-4D97-AF65-F5344CB8AC3E}">
        <p14:creationId xmlns:p14="http://schemas.microsoft.com/office/powerpoint/2010/main" val="12814276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94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a:solidFill>
                  <a:srgbClr val="FFFFFF"/>
                </a:solidFill>
              </a:rPr>
              <a:t>UPLOAD DATA IN</a:t>
            </a:r>
            <a:r>
              <a:rPr lang="en-US" sz="2600" kern="1200">
                <a:solidFill>
                  <a:srgbClr val="FFFFFF"/>
                </a:solidFill>
                <a:latin typeface="+mj-lt"/>
                <a:ea typeface="+mj-ea"/>
                <a:cs typeface="+mj-cs"/>
              </a:rPr>
              <a:t> </a:t>
            </a:r>
            <a:r>
              <a:rPr lang="en-US" sz="2600">
                <a:solidFill>
                  <a:srgbClr val="FFFFFF"/>
                </a:solidFill>
              </a:rPr>
              <a:t>AWS S3 </a:t>
            </a:r>
            <a:r>
              <a:rPr lang="en-US" sz="2600" kern="1200">
                <a:solidFill>
                  <a:srgbClr val="FFFFFF"/>
                </a:solidFill>
                <a:latin typeface="+mj-lt"/>
                <a:ea typeface="+mj-ea"/>
                <a:cs typeface="+mj-cs"/>
              </a:rPr>
              <a:t>BUCKET</a:t>
            </a:r>
            <a:r>
              <a:rPr lang="en-US" sz="2600">
                <a:solidFill>
                  <a:srgbClr val="FFFFFF"/>
                </a:solidFill>
              </a:rPr>
              <a:t> </a:t>
            </a:r>
            <a:endParaRPr lang="en-US" sz="2600" kern="1200">
              <a:solidFill>
                <a:srgbClr val="FFFFFF"/>
              </a:solidFill>
              <a:latin typeface="+mj-lt"/>
              <a:cs typeface="Calibri Light"/>
            </a:endParaRPr>
          </a:p>
        </p:txBody>
      </p:sp>
      <p:pic>
        <p:nvPicPr>
          <p:cNvPr id="6" name="Picture 8" descr="Graphical user interface, text, application, email&#10;&#10;Description automatically generated">
            <a:extLst>
              <a:ext uri="{FF2B5EF4-FFF2-40B4-BE49-F238E27FC236}">
                <a16:creationId xmlns:a16="http://schemas.microsoft.com/office/drawing/2014/main" id="{4CAAEC17-6A2E-576A-4836-7F1BC931515D}"/>
              </a:ext>
            </a:extLst>
          </p:cNvPr>
          <p:cNvPicPr>
            <a:picLocks noChangeAspect="1"/>
          </p:cNvPicPr>
          <p:nvPr/>
        </p:nvPicPr>
        <p:blipFill>
          <a:blip r:embed="rId2"/>
          <a:stretch>
            <a:fillRect/>
          </a:stretch>
        </p:blipFill>
        <p:spPr>
          <a:xfrm>
            <a:off x="3530842" y="1183367"/>
            <a:ext cx="8352486" cy="5156880"/>
          </a:xfrm>
          <a:prstGeom prst="rect">
            <a:avLst/>
          </a:prstGeom>
        </p:spPr>
      </p:pic>
    </p:spTree>
    <p:extLst>
      <p:ext uri="{BB962C8B-B14F-4D97-AF65-F5344CB8AC3E}">
        <p14:creationId xmlns:p14="http://schemas.microsoft.com/office/powerpoint/2010/main" val="39728365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Load EMR using putty</a:t>
            </a:r>
          </a:p>
        </p:txBody>
      </p:sp>
      <p:sp>
        <p:nvSpPr>
          <p:cNvPr id="7" name="TextBox 6"/>
          <p:cNvSpPr txBox="1"/>
          <p:nvPr/>
        </p:nvSpPr>
        <p:spPr>
          <a:xfrm flipH="1">
            <a:off x="893557" y="5892748"/>
            <a:ext cx="10026651" cy="368300"/>
          </a:xfrm>
          <a:prstGeom prst="rect">
            <a:avLst/>
          </a:prstGeom>
          <a:noFill/>
        </p:spPr>
        <p:txBody>
          <a:bodyPr wrap="square" rtlCol="0">
            <a:spAutoFit/>
          </a:bodyPr>
          <a:lstStyle/>
          <a:p>
            <a:endParaRPr lang="en-US"/>
          </a:p>
        </p:txBody>
      </p:sp>
      <p:sp>
        <p:nvSpPr>
          <p:cNvPr id="4" name="Text Box 3"/>
          <p:cNvSpPr txBox="1"/>
          <p:nvPr/>
        </p:nvSpPr>
        <p:spPr>
          <a:xfrm>
            <a:off x="1098550" y="1212850"/>
            <a:ext cx="10078720" cy="369332"/>
          </a:xfrm>
          <a:prstGeom prst="rect">
            <a:avLst/>
          </a:prstGeom>
          <a:noFill/>
        </p:spPr>
        <p:txBody>
          <a:bodyPr wrap="square" lIns="91440" tIns="45720" rIns="91440" bIns="45720" rtlCol="0" anchor="t">
            <a:spAutoFit/>
          </a:bodyPr>
          <a:lstStyle/>
          <a:p>
            <a:endParaRPr lang="en-US"/>
          </a:p>
        </p:txBody>
      </p:sp>
      <p:pic>
        <p:nvPicPr>
          <p:cNvPr id="9" name="Picture 2" descr="Text&#10;&#10;Description automatically generated">
            <a:extLst>
              <a:ext uri="{FF2B5EF4-FFF2-40B4-BE49-F238E27FC236}">
                <a16:creationId xmlns:a16="http://schemas.microsoft.com/office/drawing/2014/main" id="{63BF7F9B-6E6D-0B56-D43D-A6BF9652DD02}"/>
              </a:ext>
            </a:extLst>
          </p:cNvPr>
          <p:cNvPicPr>
            <a:picLocks noChangeAspect="1"/>
          </p:cNvPicPr>
          <p:nvPr/>
        </p:nvPicPr>
        <p:blipFill rotWithShape="1">
          <a:blip r:embed="rId2"/>
          <a:srcRect r="1372" b="401"/>
          <a:stretch/>
        </p:blipFill>
        <p:spPr>
          <a:xfrm>
            <a:off x="845899" y="1791911"/>
            <a:ext cx="7075159" cy="4887138"/>
          </a:xfrm>
          <a:prstGeom prst="rect">
            <a:avLst/>
          </a:prstGeom>
        </p:spPr>
      </p:pic>
    </p:spTree>
    <p:extLst>
      <p:ext uri="{BB962C8B-B14F-4D97-AF65-F5344CB8AC3E}">
        <p14:creationId xmlns:p14="http://schemas.microsoft.com/office/powerpoint/2010/main" val="2793469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8238E5D-19C8-EB55-5727-4B4BA5A2B2E9}"/>
              </a:ext>
            </a:extLst>
          </p:cNvPr>
          <p:cNvPicPr>
            <a:picLocks noChangeAspect="1"/>
          </p:cNvPicPr>
          <p:nvPr/>
        </p:nvPicPr>
        <p:blipFill rotWithShape="1">
          <a:blip r:embed="rId2"/>
          <a:srcRect l="3712" r="25083" b="-1"/>
          <a:stretch/>
        </p:blipFill>
        <p:spPr>
          <a:xfrm>
            <a:off x="2522356" y="10"/>
            <a:ext cx="9669642" cy="6857990"/>
          </a:xfrm>
          <a:prstGeom prst="rect">
            <a:avLst/>
          </a:prstGeom>
        </p:spPr>
      </p:pic>
      <p:sp>
        <p:nvSpPr>
          <p:cNvPr id="78" name="Rectangle 7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p:cNvSpPr>
            <a:spLocks noGrp="1"/>
          </p:cNvSpPr>
          <p:nvPr>
            <p:ph idx="1"/>
          </p:nvPr>
        </p:nvSpPr>
        <p:spPr>
          <a:xfrm>
            <a:off x="233082" y="1941468"/>
            <a:ext cx="4120362" cy="4526848"/>
          </a:xfrm>
        </p:spPr>
        <p:txBody>
          <a:bodyPr vert="horz" lIns="91440" tIns="45720" rIns="91440" bIns="45720" rtlCol="0" anchor="t">
            <a:noAutofit/>
          </a:bodyPr>
          <a:lstStyle/>
          <a:p>
            <a:pPr marL="0" indent="0">
              <a:buNone/>
            </a:pPr>
            <a:endParaRPr lang="en-US">
              <a:cs typeface="Calibri"/>
            </a:endParaRPr>
          </a:p>
          <a:p>
            <a:pPr marL="0" indent="0">
              <a:buNone/>
            </a:pPr>
            <a:r>
              <a:rPr lang="en-US">
                <a:cs typeface="Calibri"/>
              </a:rPr>
              <a:t>Agenda:</a:t>
            </a:r>
          </a:p>
          <a:p>
            <a:pPr marL="0" indent="0">
              <a:buNone/>
            </a:pPr>
            <a:r>
              <a:rPr lang="en-US">
                <a:cs typeface="Calibri"/>
              </a:rPr>
              <a:t>Cluster Creation</a:t>
            </a:r>
          </a:p>
          <a:p>
            <a:pPr marL="0" indent="0">
              <a:buNone/>
            </a:pPr>
            <a:r>
              <a:rPr lang="en-US">
                <a:cs typeface="Calibri"/>
              </a:rPr>
              <a:t>Data Extracting</a:t>
            </a:r>
          </a:p>
          <a:p>
            <a:pPr marL="0" indent="0">
              <a:buNone/>
            </a:pPr>
            <a:r>
              <a:rPr lang="en-US">
                <a:cs typeface="Calibri"/>
              </a:rPr>
              <a:t>Table Creation </a:t>
            </a:r>
          </a:p>
          <a:p>
            <a:pPr marL="0" indent="0">
              <a:buNone/>
            </a:pPr>
            <a:r>
              <a:rPr lang="en-US">
                <a:cs typeface="Calibri"/>
              </a:rPr>
              <a:t>Data Loading</a:t>
            </a:r>
          </a:p>
          <a:p>
            <a:pPr marL="0" indent="0">
              <a:buNone/>
            </a:pPr>
            <a:r>
              <a:rPr lang="en-US">
                <a:cs typeface="Calibri"/>
              </a:rPr>
              <a:t>Data Insights using SQL</a:t>
            </a:r>
          </a:p>
          <a:p>
            <a:pPr marL="0" indent="0">
              <a:buNone/>
            </a:pPr>
            <a:r>
              <a:rPr lang="en-US">
                <a:cs typeface="Calibri"/>
              </a:rPr>
              <a:t>Data Insights using Python</a:t>
            </a:r>
          </a:p>
          <a:p>
            <a:pPr marL="0" indent="0">
              <a:buNone/>
            </a:pPr>
            <a:r>
              <a:rPr lang="en-US">
                <a:cs typeface="Calibri"/>
              </a:rPr>
              <a:t>Data Insights using Tableau</a:t>
            </a: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a:buNone/>
            </a:pPr>
            <a:endParaRPr lang="en-US">
              <a:cs typeface="Calibri"/>
            </a:endParaRPr>
          </a:p>
        </p:txBody>
      </p:sp>
      <p:sp>
        <p:nvSpPr>
          <p:cNvPr id="3" name="TextBox 2">
            <a:extLst>
              <a:ext uri="{FF2B5EF4-FFF2-40B4-BE49-F238E27FC236}">
                <a16:creationId xmlns:a16="http://schemas.microsoft.com/office/drawing/2014/main" id="{A92649F0-3CBB-ED88-81BD-A27A560588E3}"/>
              </a:ext>
            </a:extLst>
          </p:cNvPr>
          <p:cNvSpPr txBox="1"/>
          <p:nvPr/>
        </p:nvSpPr>
        <p:spPr>
          <a:xfrm>
            <a:off x="8332303" y="717825"/>
            <a:ext cx="3317460" cy="9961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n-US" sz="2800" b="1" err="1">
                <a:cs typeface="Calibri"/>
              </a:rPr>
              <a:t>Yuraja</a:t>
            </a:r>
            <a:r>
              <a:rPr lang="en-US" sz="2800" b="1">
                <a:cs typeface="Calibri"/>
              </a:rPr>
              <a:t> Kadari -</a:t>
            </a:r>
            <a:endParaRPr lang="en-US" sz="2800" b="1">
              <a:ea typeface="+mn-lt"/>
              <a:cs typeface="+mn-lt"/>
            </a:endParaRPr>
          </a:p>
          <a:p>
            <a:pPr>
              <a:lnSpc>
                <a:spcPct val="90000"/>
              </a:lnSpc>
              <a:spcBef>
                <a:spcPts val="1000"/>
              </a:spcBef>
            </a:pPr>
            <a:r>
              <a:rPr lang="en-US" sz="2800" b="1">
                <a:ea typeface="+mn-lt"/>
                <a:cs typeface="+mn-lt"/>
              </a:rPr>
              <a:t>Year Assigned 1998</a:t>
            </a:r>
            <a:endParaRPr lang="en-US" sz="2800" b="1">
              <a:cs typeface="Calibri"/>
            </a:endParaRPr>
          </a:p>
        </p:txBody>
      </p:sp>
    </p:spTree>
    <p:extLst>
      <p:ext uri="{BB962C8B-B14F-4D97-AF65-F5344CB8AC3E}">
        <p14:creationId xmlns:p14="http://schemas.microsoft.com/office/powerpoint/2010/main" val="12357498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a:solidFill>
                  <a:schemeClr val="bg1"/>
                </a:solidFill>
              </a:rPr>
              <a:t>CREATE TABLE</a:t>
            </a:r>
            <a:endParaRPr lang="en-US">
              <a:ea typeface="+mj-ea"/>
              <a:cs typeface="+mj-cs"/>
            </a:endParaRPr>
          </a:p>
        </p:txBody>
      </p:sp>
      <p:sp>
        <p:nvSpPr>
          <p:cNvPr id="7" name="TextBox 6"/>
          <p:cNvSpPr txBox="1"/>
          <p:nvPr/>
        </p:nvSpPr>
        <p:spPr>
          <a:xfrm flipH="1">
            <a:off x="893557" y="5892748"/>
            <a:ext cx="10026651" cy="368300"/>
          </a:xfrm>
          <a:prstGeom prst="rect">
            <a:avLst/>
          </a:prstGeom>
          <a:noFill/>
        </p:spPr>
        <p:txBody>
          <a:bodyPr wrap="square" rtlCol="0">
            <a:spAutoFit/>
          </a:bodyPr>
          <a:lstStyle/>
          <a:p>
            <a:endParaRPr lang="en-US"/>
          </a:p>
        </p:txBody>
      </p:sp>
      <p:sp>
        <p:nvSpPr>
          <p:cNvPr id="4" name="Text Box 3"/>
          <p:cNvSpPr txBox="1"/>
          <p:nvPr/>
        </p:nvSpPr>
        <p:spPr>
          <a:xfrm>
            <a:off x="1098550" y="1212850"/>
            <a:ext cx="10078720" cy="369332"/>
          </a:xfrm>
          <a:prstGeom prst="rect">
            <a:avLst/>
          </a:prstGeom>
          <a:noFill/>
        </p:spPr>
        <p:txBody>
          <a:bodyPr wrap="square" lIns="91440" tIns="45720" rIns="91440" bIns="45720" rtlCol="0" anchor="t">
            <a:spAutoFit/>
          </a:bodyPr>
          <a:lstStyle/>
          <a:p>
            <a:endParaRPr lang="en-US"/>
          </a:p>
        </p:txBody>
      </p:sp>
      <p:pic>
        <p:nvPicPr>
          <p:cNvPr id="5" name="Picture 5" descr="Text&#10;&#10;Description automatically generated">
            <a:extLst>
              <a:ext uri="{FF2B5EF4-FFF2-40B4-BE49-F238E27FC236}">
                <a16:creationId xmlns:a16="http://schemas.microsoft.com/office/drawing/2014/main" id="{12896001-DED6-CF9C-C136-FE42136B6D4A}"/>
              </a:ext>
            </a:extLst>
          </p:cNvPr>
          <p:cNvPicPr>
            <a:picLocks noGrp="1" noChangeAspect="1"/>
          </p:cNvPicPr>
          <p:nvPr>
            <p:ph idx="1"/>
          </p:nvPr>
        </p:nvPicPr>
        <p:blipFill>
          <a:blip r:embed="rId2"/>
          <a:stretch>
            <a:fillRect/>
          </a:stretch>
        </p:blipFill>
        <p:spPr>
          <a:xfrm>
            <a:off x="414133" y="1713144"/>
            <a:ext cx="10590340" cy="4915829"/>
          </a:xfrm>
        </p:spPr>
      </p:pic>
    </p:spTree>
    <p:extLst>
      <p:ext uri="{BB962C8B-B14F-4D97-AF65-F5344CB8AC3E}">
        <p14:creationId xmlns:p14="http://schemas.microsoft.com/office/powerpoint/2010/main" val="4018873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a:solidFill>
                  <a:schemeClr val="bg1"/>
                </a:solidFill>
              </a:rPr>
              <a:t>DISPLAY TABLE</a:t>
            </a:r>
            <a:endParaRPr lang="en-US">
              <a:ea typeface="+mj-ea"/>
              <a:cs typeface="+mj-cs"/>
            </a:endParaRPr>
          </a:p>
        </p:txBody>
      </p:sp>
      <p:sp>
        <p:nvSpPr>
          <p:cNvPr id="7" name="TextBox 6"/>
          <p:cNvSpPr txBox="1"/>
          <p:nvPr/>
        </p:nvSpPr>
        <p:spPr>
          <a:xfrm flipH="1">
            <a:off x="893557" y="5892748"/>
            <a:ext cx="10026651" cy="368300"/>
          </a:xfrm>
          <a:prstGeom prst="rect">
            <a:avLst/>
          </a:prstGeom>
          <a:noFill/>
        </p:spPr>
        <p:txBody>
          <a:bodyPr wrap="square" rtlCol="0">
            <a:spAutoFit/>
          </a:bodyPr>
          <a:lstStyle/>
          <a:p>
            <a:endParaRPr lang="en-US"/>
          </a:p>
        </p:txBody>
      </p:sp>
      <p:sp>
        <p:nvSpPr>
          <p:cNvPr id="4" name="Text Box 3"/>
          <p:cNvSpPr txBox="1"/>
          <p:nvPr/>
        </p:nvSpPr>
        <p:spPr>
          <a:xfrm>
            <a:off x="1098550" y="1212850"/>
            <a:ext cx="10078720" cy="369332"/>
          </a:xfrm>
          <a:prstGeom prst="rect">
            <a:avLst/>
          </a:prstGeom>
          <a:noFill/>
        </p:spPr>
        <p:txBody>
          <a:bodyPr wrap="square" lIns="91440" tIns="45720" rIns="91440" bIns="45720" rtlCol="0" anchor="t">
            <a:spAutoFit/>
          </a:bodyPr>
          <a:lstStyle/>
          <a:p>
            <a:endParaRPr lang="en-US"/>
          </a:p>
        </p:txBody>
      </p:sp>
      <p:pic>
        <p:nvPicPr>
          <p:cNvPr id="9" name="Picture 6" descr="A picture containing text&#10;&#10;Description automatically generated">
            <a:extLst>
              <a:ext uri="{FF2B5EF4-FFF2-40B4-BE49-F238E27FC236}">
                <a16:creationId xmlns:a16="http://schemas.microsoft.com/office/drawing/2014/main" id="{19F52A63-87B1-0681-8E99-1BD723877377}"/>
              </a:ext>
            </a:extLst>
          </p:cNvPr>
          <p:cNvPicPr>
            <a:picLocks noGrp="1" noChangeAspect="1"/>
          </p:cNvPicPr>
          <p:nvPr>
            <p:ph idx="1"/>
          </p:nvPr>
        </p:nvPicPr>
        <p:blipFill>
          <a:blip r:embed="rId2"/>
          <a:stretch>
            <a:fillRect/>
          </a:stretch>
        </p:blipFill>
        <p:spPr>
          <a:xfrm>
            <a:off x="943886" y="1801855"/>
            <a:ext cx="9327033" cy="4759089"/>
          </a:xfrm>
        </p:spPr>
      </p:pic>
    </p:spTree>
    <p:extLst>
      <p:ext uri="{BB962C8B-B14F-4D97-AF65-F5344CB8AC3E}">
        <p14:creationId xmlns:p14="http://schemas.microsoft.com/office/powerpoint/2010/main" val="563790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a:spLocks noGrp="1"/>
          </p:cNvSpPr>
          <p:nvPr/>
        </p:nvSpPr>
        <p:spPr>
          <a:xfrm>
            <a:off x="556532" y="643467"/>
            <a:ext cx="11210925" cy="744836"/>
          </a:xfrm>
          <a:prstGeom prst="rect">
            <a:avLst/>
          </a:prstGeom>
        </p:spPr>
        <p:txBody>
          <a:bodyPr vert="horz" lIns="91440" tIns="45720" rIns="91440" bIns="45720" rtlCol="0" anchor="ctr" anchorCtr="0">
            <a:normAutofit/>
          </a:bodyPr>
          <a:lst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a:lstStyle>
          <a:p>
            <a:pPr algn="ctr">
              <a:lnSpc>
                <a:spcPct val="90000"/>
              </a:lnSpc>
              <a:spcAft>
                <a:spcPts val="600"/>
              </a:spcAft>
            </a:pPr>
            <a:r>
              <a:rPr lang="en-US" sz="2200" kern="1200">
                <a:solidFill>
                  <a:schemeClr val="bg1"/>
                </a:solidFill>
                <a:latin typeface="+mj-lt"/>
                <a:ea typeface="+mj-ea"/>
                <a:cs typeface="+mj-cs"/>
                <a:sym typeface="+mn-ea"/>
              </a:rPr>
              <a:t>Query to </a:t>
            </a:r>
            <a:r>
              <a:rPr lang="en-US" sz="2200" kern="1200">
                <a:solidFill>
                  <a:schemeClr val="bg1"/>
                </a:solidFill>
                <a:effectLst/>
                <a:latin typeface="+mj-lt"/>
                <a:ea typeface="+mj-ea"/>
                <a:cs typeface="+mj-cs"/>
                <a:sym typeface="+mn-ea"/>
              </a:rPr>
              <a:t>determine the three airports with the highest delay time (in hours)</a:t>
            </a:r>
            <a:endParaRPr lang="en-US" sz="2200" kern="1200">
              <a:solidFill>
                <a:schemeClr val="bg1"/>
              </a:solidFill>
              <a:latin typeface="+mj-lt"/>
              <a:ea typeface="+mj-ea"/>
              <a:cs typeface="+mj-cs"/>
            </a:endParaRPr>
          </a:p>
        </p:txBody>
      </p:sp>
      <p:pic>
        <p:nvPicPr>
          <p:cNvPr id="5" name="Picture 5" descr="Text&#10;&#10;Description automatically generated">
            <a:extLst>
              <a:ext uri="{FF2B5EF4-FFF2-40B4-BE49-F238E27FC236}">
                <a16:creationId xmlns:a16="http://schemas.microsoft.com/office/drawing/2014/main" id="{F5283AB7-CC16-24C0-38BD-162EC8C2F6D2}"/>
              </a:ext>
            </a:extLst>
          </p:cNvPr>
          <p:cNvPicPr>
            <a:picLocks noChangeAspect="1"/>
          </p:cNvPicPr>
          <p:nvPr/>
        </p:nvPicPr>
        <p:blipFill>
          <a:blip r:embed="rId2"/>
          <a:stretch>
            <a:fillRect/>
          </a:stretch>
        </p:blipFill>
        <p:spPr>
          <a:xfrm>
            <a:off x="555171" y="1598755"/>
            <a:ext cx="10929257" cy="5021203"/>
          </a:xfrm>
          <a:prstGeom prst="rect">
            <a:avLst/>
          </a:prstGeom>
        </p:spPr>
      </p:pic>
    </p:spTree>
    <p:extLst>
      <p:ext uri="{BB962C8B-B14F-4D97-AF65-F5344CB8AC3E}">
        <p14:creationId xmlns:p14="http://schemas.microsoft.com/office/powerpoint/2010/main" val="37587860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700" kern="1200">
                <a:solidFill>
                  <a:schemeClr val="bg1"/>
                </a:solidFill>
                <a:latin typeface="+mj-lt"/>
                <a:ea typeface="+mj-ea"/>
                <a:cs typeface="+mj-cs"/>
                <a:sym typeface="+mn-ea"/>
              </a:rPr>
              <a:t>QUERY TO determine the three carriers with the highest delay time (in hours)</a:t>
            </a:r>
            <a:endParaRPr lang="en-US" sz="2700" kern="1200">
              <a:solidFill>
                <a:schemeClr val="bg1"/>
              </a:solidFill>
              <a:latin typeface="+mj-lt"/>
              <a:ea typeface="+mj-ea"/>
              <a:cs typeface="+mj-cs"/>
            </a:endParaRPr>
          </a:p>
        </p:txBody>
      </p:sp>
      <p:pic>
        <p:nvPicPr>
          <p:cNvPr id="5" name="Picture 5" descr="Text&#10;&#10;Description automatically generated">
            <a:extLst>
              <a:ext uri="{FF2B5EF4-FFF2-40B4-BE49-F238E27FC236}">
                <a16:creationId xmlns:a16="http://schemas.microsoft.com/office/drawing/2014/main" id="{65B385F1-FEAA-F45A-79AE-2D3D8F9BAE22}"/>
              </a:ext>
            </a:extLst>
          </p:cNvPr>
          <p:cNvPicPr>
            <a:picLocks noGrp="1" noChangeAspect="1"/>
          </p:cNvPicPr>
          <p:nvPr>
            <p:ph idx="1"/>
          </p:nvPr>
        </p:nvPicPr>
        <p:blipFill>
          <a:blip r:embed="rId2"/>
          <a:stretch>
            <a:fillRect/>
          </a:stretch>
        </p:blipFill>
        <p:spPr>
          <a:xfrm>
            <a:off x="1026632" y="1651454"/>
            <a:ext cx="9877477" cy="4862966"/>
          </a:xfrm>
        </p:spPr>
      </p:pic>
    </p:spTree>
    <p:extLst>
      <p:ext uri="{BB962C8B-B14F-4D97-AF65-F5344CB8AC3E}">
        <p14:creationId xmlns:p14="http://schemas.microsoft.com/office/powerpoint/2010/main" val="9260936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kern="1200">
                <a:solidFill>
                  <a:schemeClr val="bg1"/>
                </a:solidFill>
                <a:latin typeface="+mj-lt"/>
                <a:ea typeface="+mj-ea"/>
                <a:cs typeface="+mj-cs"/>
                <a:sym typeface="+mn-ea"/>
              </a:rPr>
              <a:t>QUERY TO determine overall which type of delay (arrivals or departures) is the largest for airports</a:t>
            </a:r>
            <a:br>
              <a:rPr lang="en-US" sz="2200" kern="1200">
                <a:solidFill>
                  <a:schemeClr val="bg1"/>
                </a:solidFill>
                <a:latin typeface="+mj-lt"/>
                <a:ea typeface="+mj-ea"/>
                <a:cs typeface="+mj-cs"/>
              </a:rPr>
            </a:br>
            <a:endParaRPr lang="en-US" sz="2200" kern="1200">
              <a:solidFill>
                <a:schemeClr val="bg1"/>
              </a:solidFill>
              <a:latin typeface="+mj-lt"/>
              <a:ea typeface="+mj-ea"/>
              <a:cs typeface="+mj-cs"/>
            </a:endParaRPr>
          </a:p>
        </p:txBody>
      </p:sp>
      <p:pic>
        <p:nvPicPr>
          <p:cNvPr id="6" name="Picture 6" descr="Text&#10;&#10;Description automatically generated">
            <a:extLst>
              <a:ext uri="{FF2B5EF4-FFF2-40B4-BE49-F238E27FC236}">
                <a16:creationId xmlns:a16="http://schemas.microsoft.com/office/drawing/2014/main" id="{00A0806D-11C7-E7DD-85D6-21EEA1C5B6D0}"/>
              </a:ext>
            </a:extLst>
          </p:cNvPr>
          <p:cNvPicPr>
            <a:picLocks noGrp="1" noChangeAspect="1"/>
          </p:cNvPicPr>
          <p:nvPr>
            <p:ph idx="1"/>
          </p:nvPr>
        </p:nvPicPr>
        <p:blipFill>
          <a:blip r:embed="rId2"/>
          <a:stretch>
            <a:fillRect/>
          </a:stretch>
        </p:blipFill>
        <p:spPr>
          <a:xfrm>
            <a:off x="757917" y="1643856"/>
            <a:ext cx="9848850" cy="4638675"/>
          </a:xfrm>
        </p:spPr>
      </p:pic>
    </p:spTree>
    <p:extLst>
      <p:ext uri="{BB962C8B-B14F-4D97-AF65-F5344CB8AC3E}">
        <p14:creationId xmlns:p14="http://schemas.microsoft.com/office/powerpoint/2010/main" val="10330436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4C5F67-492B-96C9-2116-31B2AEB9255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Exploratory Data analysis</a:t>
            </a:r>
          </a:p>
        </p:txBody>
      </p:sp>
      <p:pic>
        <p:nvPicPr>
          <p:cNvPr id="3" name="Picture 3" descr="Chart, histogram&#10;&#10;Description automatically generated">
            <a:extLst>
              <a:ext uri="{FF2B5EF4-FFF2-40B4-BE49-F238E27FC236}">
                <a16:creationId xmlns:a16="http://schemas.microsoft.com/office/drawing/2014/main" id="{55942F3F-FE59-D3A0-B76A-49A16AB94D34}"/>
              </a:ext>
            </a:extLst>
          </p:cNvPr>
          <p:cNvPicPr>
            <a:picLocks noChangeAspect="1"/>
          </p:cNvPicPr>
          <p:nvPr/>
        </p:nvPicPr>
        <p:blipFill>
          <a:blip r:embed="rId2"/>
          <a:stretch>
            <a:fillRect/>
          </a:stretch>
        </p:blipFill>
        <p:spPr>
          <a:xfrm>
            <a:off x="299453" y="1645338"/>
            <a:ext cx="2743200" cy="1936376"/>
          </a:xfrm>
          <a:prstGeom prst="rect">
            <a:avLst/>
          </a:prstGeom>
        </p:spPr>
      </p:pic>
      <p:pic>
        <p:nvPicPr>
          <p:cNvPr id="4" name="Picture 6" descr="Chart, box and whisker chart&#10;&#10;Description automatically generated">
            <a:extLst>
              <a:ext uri="{FF2B5EF4-FFF2-40B4-BE49-F238E27FC236}">
                <a16:creationId xmlns:a16="http://schemas.microsoft.com/office/drawing/2014/main" id="{DEA7FE22-928E-656D-AD6C-21C97B3BDB7F}"/>
              </a:ext>
            </a:extLst>
          </p:cNvPr>
          <p:cNvPicPr>
            <a:picLocks noChangeAspect="1"/>
          </p:cNvPicPr>
          <p:nvPr/>
        </p:nvPicPr>
        <p:blipFill>
          <a:blip r:embed="rId3"/>
          <a:stretch>
            <a:fillRect/>
          </a:stretch>
        </p:blipFill>
        <p:spPr>
          <a:xfrm>
            <a:off x="3481137" y="1582046"/>
            <a:ext cx="2743200" cy="2223382"/>
          </a:xfrm>
          <a:prstGeom prst="rect">
            <a:avLst/>
          </a:prstGeom>
        </p:spPr>
      </p:pic>
      <p:pic>
        <p:nvPicPr>
          <p:cNvPr id="7" name="Picture 7" descr="Chart, scatter chart&#10;&#10;Description automatically generated">
            <a:extLst>
              <a:ext uri="{FF2B5EF4-FFF2-40B4-BE49-F238E27FC236}">
                <a16:creationId xmlns:a16="http://schemas.microsoft.com/office/drawing/2014/main" id="{DAA9B2CA-B938-83C4-8AC6-EEFE309D0BCF}"/>
              </a:ext>
            </a:extLst>
          </p:cNvPr>
          <p:cNvPicPr>
            <a:picLocks noChangeAspect="1"/>
          </p:cNvPicPr>
          <p:nvPr/>
        </p:nvPicPr>
        <p:blipFill>
          <a:blip r:embed="rId4"/>
          <a:stretch>
            <a:fillRect/>
          </a:stretch>
        </p:blipFill>
        <p:spPr>
          <a:xfrm>
            <a:off x="6435558" y="1612629"/>
            <a:ext cx="2743200" cy="2001795"/>
          </a:xfrm>
          <a:prstGeom prst="rect">
            <a:avLst/>
          </a:prstGeom>
        </p:spPr>
      </p:pic>
      <p:pic>
        <p:nvPicPr>
          <p:cNvPr id="8" name="Picture 8" descr="Chart, bar chart&#10;&#10;Description automatically generated">
            <a:extLst>
              <a:ext uri="{FF2B5EF4-FFF2-40B4-BE49-F238E27FC236}">
                <a16:creationId xmlns:a16="http://schemas.microsoft.com/office/drawing/2014/main" id="{2475C3AC-9B56-0678-DDC9-F58FDD8A6DB5}"/>
              </a:ext>
            </a:extLst>
          </p:cNvPr>
          <p:cNvPicPr>
            <a:picLocks noChangeAspect="1"/>
          </p:cNvPicPr>
          <p:nvPr/>
        </p:nvPicPr>
        <p:blipFill>
          <a:blip r:embed="rId5"/>
          <a:stretch>
            <a:fillRect/>
          </a:stretch>
        </p:blipFill>
        <p:spPr>
          <a:xfrm>
            <a:off x="459874" y="4245681"/>
            <a:ext cx="2743200" cy="2109796"/>
          </a:xfrm>
          <a:prstGeom prst="rect">
            <a:avLst/>
          </a:prstGeom>
        </p:spPr>
      </p:pic>
      <p:pic>
        <p:nvPicPr>
          <p:cNvPr id="5" name="Picture 8" descr="Chart, treemap chart&#10;&#10;Description automatically generated">
            <a:extLst>
              <a:ext uri="{FF2B5EF4-FFF2-40B4-BE49-F238E27FC236}">
                <a16:creationId xmlns:a16="http://schemas.microsoft.com/office/drawing/2014/main" id="{95816C79-DDF1-4196-F558-822CC2AB1958}"/>
              </a:ext>
            </a:extLst>
          </p:cNvPr>
          <p:cNvPicPr>
            <a:picLocks noChangeAspect="1"/>
          </p:cNvPicPr>
          <p:nvPr/>
        </p:nvPicPr>
        <p:blipFill>
          <a:blip r:embed="rId6"/>
          <a:stretch>
            <a:fillRect/>
          </a:stretch>
        </p:blipFill>
        <p:spPr>
          <a:xfrm>
            <a:off x="3467595" y="4180982"/>
            <a:ext cx="2743200" cy="2236763"/>
          </a:xfrm>
          <a:prstGeom prst="rect">
            <a:avLst/>
          </a:prstGeom>
        </p:spPr>
      </p:pic>
      <p:pic>
        <p:nvPicPr>
          <p:cNvPr id="10" name="Picture 10" descr="Chart, scatter chart&#10;&#10;Description automatically generated">
            <a:extLst>
              <a:ext uri="{FF2B5EF4-FFF2-40B4-BE49-F238E27FC236}">
                <a16:creationId xmlns:a16="http://schemas.microsoft.com/office/drawing/2014/main" id="{C6977B4C-179A-9BD2-9B29-F35209F15647}"/>
              </a:ext>
            </a:extLst>
          </p:cNvPr>
          <p:cNvPicPr>
            <a:picLocks noChangeAspect="1"/>
          </p:cNvPicPr>
          <p:nvPr/>
        </p:nvPicPr>
        <p:blipFill>
          <a:blip r:embed="rId7"/>
          <a:stretch>
            <a:fillRect/>
          </a:stretch>
        </p:blipFill>
        <p:spPr>
          <a:xfrm>
            <a:off x="6548907" y="4247045"/>
            <a:ext cx="2743200" cy="1969994"/>
          </a:xfrm>
          <a:prstGeom prst="rect">
            <a:avLst/>
          </a:prstGeom>
        </p:spPr>
      </p:pic>
      <p:pic>
        <p:nvPicPr>
          <p:cNvPr id="11" name="Picture 11" descr="Chart, box and whisker chart&#10;&#10;Description automatically generated">
            <a:extLst>
              <a:ext uri="{FF2B5EF4-FFF2-40B4-BE49-F238E27FC236}">
                <a16:creationId xmlns:a16="http://schemas.microsoft.com/office/drawing/2014/main" id="{DB32F941-66D8-BD53-A7FF-C06EC6A486A1}"/>
              </a:ext>
            </a:extLst>
          </p:cNvPr>
          <p:cNvPicPr>
            <a:picLocks noChangeAspect="1"/>
          </p:cNvPicPr>
          <p:nvPr/>
        </p:nvPicPr>
        <p:blipFill>
          <a:blip r:embed="rId8"/>
          <a:stretch>
            <a:fillRect/>
          </a:stretch>
        </p:blipFill>
        <p:spPr>
          <a:xfrm>
            <a:off x="9382259" y="1522438"/>
            <a:ext cx="2743200" cy="2353519"/>
          </a:xfrm>
          <a:prstGeom prst="rect">
            <a:avLst/>
          </a:prstGeom>
        </p:spPr>
      </p:pic>
      <p:pic>
        <p:nvPicPr>
          <p:cNvPr id="12" name="Picture 12" descr="Chart, histogram&#10;&#10;Description automatically generated">
            <a:extLst>
              <a:ext uri="{FF2B5EF4-FFF2-40B4-BE49-F238E27FC236}">
                <a16:creationId xmlns:a16="http://schemas.microsoft.com/office/drawing/2014/main" id="{42DD7984-FA61-200E-8D28-4373B143F010}"/>
              </a:ext>
            </a:extLst>
          </p:cNvPr>
          <p:cNvPicPr>
            <a:picLocks noChangeAspect="1"/>
          </p:cNvPicPr>
          <p:nvPr/>
        </p:nvPicPr>
        <p:blipFill>
          <a:blip r:embed="rId9"/>
          <a:stretch>
            <a:fillRect/>
          </a:stretch>
        </p:blipFill>
        <p:spPr>
          <a:xfrm>
            <a:off x="9339330" y="4180236"/>
            <a:ext cx="2743200" cy="1996289"/>
          </a:xfrm>
          <a:prstGeom prst="rect">
            <a:avLst/>
          </a:prstGeom>
        </p:spPr>
      </p:pic>
    </p:spTree>
    <p:extLst>
      <p:ext uri="{BB962C8B-B14F-4D97-AF65-F5344CB8AC3E}">
        <p14:creationId xmlns:p14="http://schemas.microsoft.com/office/powerpoint/2010/main" val="8816674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4C5F67-492B-96C9-2116-31B2AEB9255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Exploratory Data analysis</a:t>
            </a:r>
          </a:p>
        </p:txBody>
      </p:sp>
      <p:pic>
        <p:nvPicPr>
          <p:cNvPr id="5" name="Picture 7" descr="Chart, bar chart&#10;&#10;Description automatically generated">
            <a:extLst>
              <a:ext uri="{FF2B5EF4-FFF2-40B4-BE49-F238E27FC236}">
                <a16:creationId xmlns:a16="http://schemas.microsoft.com/office/drawing/2014/main" id="{B2052AA6-1F40-8225-6B4D-7ADF755CD8C6}"/>
              </a:ext>
            </a:extLst>
          </p:cNvPr>
          <p:cNvPicPr>
            <a:picLocks noChangeAspect="1"/>
          </p:cNvPicPr>
          <p:nvPr/>
        </p:nvPicPr>
        <p:blipFill>
          <a:blip r:embed="rId2"/>
          <a:stretch>
            <a:fillRect/>
          </a:stretch>
        </p:blipFill>
        <p:spPr>
          <a:xfrm>
            <a:off x="7291890" y="1464322"/>
            <a:ext cx="3601791" cy="2561258"/>
          </a:xfrm>
          <a:prstGeom prst="rect">
            <a:avLst/>
          </a:prstGeom>
        </p:spPr>
      </p:pic>
      <p:pic>
        <p:nvPicPr>
          <p:cNvPr id="7" name="Picture 7" descr="Chart, bar chart&#10;&#10;Description automatically generated">
            <a:extLst>
              <a:ext uri="{FF2B5EF4-FFF2-40B4-BE49-F238E27FC236}">
                <a16:creationId xmlns:a16="http://schemas.microsoft.com/office/drawing/2014/main" id="{4BDF5B4F-1BDB-FD22-3E20-1397E28BF604}"/>
              </a:ext>
            </a:extLst>
          </p:cNvPr>
          <p:cNvPicPr>
            <a:picLocks noChangeAspect="1"/>
          </p:cNvPicPr>
          <p:nvPr/>
        </p:nvPicPr>
        <p:blipFill>
          <a:blip r:embed="rId3"/>
          <a:stretch>
            <a:fillRect/>
          </a:stretch>
        </p:blipFill>
        <p:spPr>
          <a:xfrm>
            <a:off x="45076" y="1387902"/>
            <a:ext cx="6961030" cy="5089786"/>
          </a:xfrm>
          <a:prstGeom prst="rect">
            <a:avLst/>
          </a:prstGeom>
        </p:spPr>
      </p:pic>
      <p:pic>
        <p:nvPicPr>
          <p:cNvPr id="8" name="Picture 8" descr="Chart, bar chart&#10;&#10;Description automatically generated">
            <a:extLst>
              <a:ext uri="{FF2B5EF4-FFF2-40B4-BE49-F238E27FC236}">
                <a16:creationId xmlns:a16="http://schemas.microsoft.com/office/drawing/2014/main" id="{FE56001E-427E-2B12-5CBC-1512043FC393}"/>
              </a:ext>
            </a:extLst>
          </p:cNvPr>
          <p:cNvPicPr>
            <a:picLocks noChangeAspect="1"/>
          </p:cNvPicPr>
          <p:nvPr/>
        </p:nvPicPr>
        <p:blipFill>
          <a:blip r:embed="rId4"/>
          <a:stretch>
            <a:fillRect/>
          </a:stretch>
        </p:blipFill>
        <p:spPr>
          <a:xfrm>
            <a:off x="7280576" y="4098473"/>
            <a:ext cx="4494810" cy="2520585"/>
          </a:xfrm>
          <a:prstGeom prst="rect">
            <a:avLst/>
          </a:prstGeom>
        </p:spPr>
      </p:pic>
    </p:spTree>
    <p:extLst>
      <p:ext uri="{BB962C8B-B14F-4D97-AF65-F5344CB8AC3E}">
        <p14:creationId xmlns:p14="http://schemas.microsoft.com/office/powerpoint/2010/main" val="13059445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12">
            <a:extLst>
              <a:ext uri="{FF2B5EF4-FFF2-40B4-BE49-F238E27FC236}">
                <a16:creationId xmlns:a16="http://schemas.microsoft.com/office/drawing/2014/main" id="{27FCFAB8-9E9C-414D-9FCB-CECED12D58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14">
            <a:extLst>
              <a:ext uri="{FF2B5EF4-FFF2-40B4-BE49-F238E27FC236}">
                <a16:creationId xmlns:a16="http://schemas.microsoft.com/office/drawing/2014/main" id="{7921BC47-1DAA-41BD-BE0B-A61A59370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16">
            <a:extLst>
              <a:ext uri="{FF2B5EF4-FFF2-40B4-BE49-F238E27FC236}">
                <a16:creationId xmlns:a16="http://schemas.microsoft.com/office/drawing/2014/main" id="{76C16827-9A48-4468-BE81-11EC18E0A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1" y="685800"/>
            <a:ext cx="4063908"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p:cNvSpPr>
            <a:spLocks noGrp="1"/>
          </p:cNvSpPr>
          <p:nvPr>
            <p:ph idx="1"/>
          </p:nvPr>
        </p:nvSpPr>
        <p:spPr>
          <a:xfrm>
            <a:off x="5089995" y="2046514"/>
            <a:ext cx="6133176" cy="2090057"/>
          </a:xfrm>
        </p:spPr>
        <p:txBody>
          <a:bodyPr anchor="ctr">
            <a:normAutofit/>
          </a:bodyPr>
          <a:lstStyle/>
          <a:p>
            <a:pPr marL="0" indent="0">
              <a:buNone/>
            </a:pPr>
            <a:r>
              <a:rPr lang="en-US" sz="4000">
                <a:solidFill>
                  <a:schemeClr val="bg1"/>
                </a:solidFill>
                <a:ea typeface="+mn-lt"/>
                <a:cs typeface="+mn-lt"/>
              </a:rPr>
              <a:t>Vedant Mandre- </a:t>
            </a:r>
            <a:endParaRPr lang="en-US">
              <a:solidFill>
                <a:schemeClr val="bg1"/>
              </a:solidFill>
              <a:cs typeface="Calibri"/>
            </a:endParaRPr>
          </a:p>
          <a:p>
            <a:pPr marL="0" indent="0">
              <a:buNone/>
            </a:pPr>
            <a:r>
              <a:rPr lang="en-US" sz="4000">
                <a:solidFill>
                  <a:schemeClr val="bg1"/>
                </a:solidFill>
              </a:rPr>
              <a:t>Year Assigned 2000</a:t>
            </a:r>
            <a:endParaRPr lang="en-US" sz="4000">
              <a:solidFill>
                <a:schemeClr val="bg1"/>
              </a:solidFill>
              <a:cs typeface="Calibri"/>
            </a:endParaRPr>
          </a:p>
        </p:txBody>
      </p:sp>
    </p:spTree>
    <p:extLst>
      <p:ext uri="{BB962C8B-B14F-4D97-AF65-F5344CB8AC3E}">
        <p14:creationId xmlns:p14="http://schemas.microsoft.com/office/powerpoint/2010/main" val="14057792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A5F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fontScale="90000"/>
          </a:bodyPr>
          <a:lstStyle/>
          <a:p>
            <a:pPr algn="ctr"/>
            <a:r>
              <a:rPr lang="en-US" sz="2600">
                <a:solidFill>
                  <a:schemeClr val="bg1"/>
                </a:solidFill>
              </a:rPr>
              <a:t>Creating IAM user on grant access to AWS resources</a:t>
            </a:r>
            <a:endParaRPr lang="en-US" sz="2600">
              <a:solidFill>
                <a:schemeClr val="bg1"/>
              </a:solidFill>
              <a:ea typeface="+mj-lt"/>
              <a:cs typeface="+mj-lt"/>
            </a:endParaRPr>
          </a:p>
          <a:p>
            <a:pPr algn="ctr"/>
            <a:endParaRPr lang="en-US" sz="2600" kern="1200">
              <a:solidFill>
                <a:srgbClr val="FFFFFF"/>
              </a:solidFill>
              <a:latin typeface="+mj-lt"/>
              <a:cs typeface="Calibri Light"/>
            </a:endParaRPr>
          </a:p>
        </p:txBody>
      </p:sp>
      <p:pic>
        <p:nvPicPr>
          <p:cNvPr id="4" name="Picture 4" descr="Graphical user interface, text, application, email&#10;&#10;Description automatically generated">
            <a:extLst>
              <a:ext uri="{FF2B5EF4-FFF2-40B4-BE49-F238E27FC236}">
                <a16:creationId xmlns:a16="http://schemas.microsoft.com/office/drawing/2014/main" id="{F2970480-0525-3758-D375-4B7CC18E4EE9}"/>
              </a:ext>
            </a:extLst>
          </p:cNvPr>
          <p:cNvPicPr>
            <a:picLocks noGrp="1" noChangeAspect="1"/>
          </p:cNvPicPr>
          <p:nvPr>
            <p:ph idx="1"/>
          </p:nvPr>
        </p:nvPicPr>
        <p:blipFill>
          <a:blip r:embed="rId2"/>
          <a:stretch>
            <a:fillRect/>
          </a:stretch>
        </p:blipFill>
        <p:spPr>
          <a:xfrm>
            <a:off x="3613797" y="1566369"/>
            <a:ext cx="8328091" cy="3730171"/>
          </a:xfrm>
          <a:prstGeom prst="rect">
            <a:avLst/>
          </a:prstGeom>
        </p:spPr>
      </p:pic>
    </p:spTree>
    <p:extLst>
      <p:ext uri="{BB962C8B-B14F-4D97-AF65-F5344CB8AC3E}">
        <p14:creationId xmlns:p14="http://schemas.microsoft.com/office/powerpoint/2010/main" val="16415309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94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a:solidFill>
                  <a:schemeClr val="bg1"/>
                </a:solidFill>
              </a:rPr>
              <a:t>Adding File to S3 Bucket Using WINSCP</a:t>
            </a:r>
            <a:endParaRPr lang="en-US" sz="2600">
              <a:solidFill>
                <a:schemeClr val="bg1"/>
              </a:solidFill>
              <a:ea typeface="+mj-lt"/>
              <a:cs typeface="+mj-lt"/>
            </a:endParaRPr>
          </a:p>
          <a:p>
            <a:pPr algn="ctr"/>
            <a:endParaRPr lang="en-US" sz="2600" kern="1200">
              <a:solidFill>
                <a:srgbClr val="FFFFFF"/>
              </a:solidFill>
              <a:latin typeface="+mj-lt"/>
              <a:cs typeface="Calibri Light"/>
            </a:endParaRPr>
          </a:p>
        </p:txBody>
      </p:sp>
      <p:pic>
        <p:nvPicPr>
          <p:cNvPr id="4" name="Picture 4" descr="Graphical user interface&#10;&#10;Description automatically generated">
            <a:extLst>
              <a:ext uri="{FF2B5EF4-FFF2-40B4-BE49-F238E27FC236}">
                <a16:creationId xmlns:a16="http://schemas.microsoft.com/office/drawing/2014/main" id="{55EF5278-6E47-8F23-4432-5E886DC5B83F}"/>
              </a:ext>
            </a:extLst>
          </p:cNvPr>
          <p:cNvPicPr>
            <a:picLocks noGrp="1" noChangeAspect="1"/>
          </p:cNvPicPr>
          <p:nvPr>
            <p:ph idx="1"/>
          </p:nvPr>
        </p:nvPicPr>
        <p:blipFill>
          <a:blip r:embed="rId2"/>
          <a:stretch>
            <a:fillRect/>
          </a:stretch>
        </p:blipFill>
        <p:spPr>
          <a:xfrm>
            <a:off x="3695661" y="1435741"/>
            <a:ext cx="8175250" cy="4394199"/>
          </a:xfrm>
          <a:prstGeom prst="rect">
            <a:avLst/>
          </a:prstGeom>
        </p:spPr>
      </p:pic>
    </p:spTree>
    <p:extLst>
      <p:ext uri="{BB962C8B-B14F-4D97-AF65-F5344CB8AC3E}">
        <p14:creationId xmlns:p14="http://schemas.microsoft.com/office/powerpoint/2010/main" val="3871605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A5F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2074363"/>
            <a:ext cx="2410007" cy="2377971"/>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Creation of cluster</a:t>
            </a:r>
          </a:p>
        </p:txBody>
      </p:sp>
      <p:sp>
        <p:nvSpPr>
          <p:cNvPr id="3" name="TextBox 2">
            <a:extLst>
              <a:ext uri="{FF2B5EF4-FFF2-40B4-BE49-F238E27FC236}">
                <a16:creationId xmlns:a16="http://schemas.microsoft.com/office/drawing/2014/main" id="{B7C262E2-9C2F-491D-F3FA-C53B767886FA}"/>
              </a:ext>
            </a:extLst>
          </p:cNvPr>
          <p:cNvSpPr txBox="1"/>
          <p:nvPr/>
        </p:nvSpPr>
        <p:spPr>
          <a:xfrm>
            <a:off x="8716065" y="196021"/>
            <a:ext cx="336163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cs typeface="Calibri"/>
              </a:rPr>
              <a:t>Steps for creating EC2-Cluster</a:t>
            </a:r>
          </a:p>
        </p:txBody>
      </p:sp>
      <p:sp>
        <p:nvSpPr>
          <p:cNvPr id="4" name="TextBox 3">
            <a:extLst>
              <a:ext uri="{FF2B5EF4-FFF2-40B4-BE49-F238E27FC236}">
                <a16:creationId xmlns:a16="http://schemas.microsoft.com/office/drawing/2014/main" id="{5FBE24F6-55F6-9186-67A7-231F65128F4E}"/>
              </a:ext>
            </a:extLst>
          </p:cNvPr>
          <p:cNvSpPr txBox="1"/>
          <p:nvPr/>
        </p:nvSpPr>
        <p:spPr>
          <a:xfrm>
            <a:off x="9745868" y="640521"/>
            <a:ext cx="2235201" cy="61863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AutoNum type="arabicPeriod"/>
            </a:pPr>
            <a:r>
              <a:rPr lang="en-US">
                <a:ea typeface="+mn-lt"/>
                <a:cs typeface="+mn-lt"/>
              </a:rPr>
              <a:t>Launch an EC2 instance.</a:t>
            </a:r>
            <a:endParaRPr lang="en-US">
              <a:cs typeface="Calibri" panose="020F0502020204030204"/>
            </a:endParaRPr>
          </a:p>
          <a:p>
            <a:pPr marL="342900" indent="-342900" algn="just">
              <a:buAutoNum type="arabicPeriod"/>
            </a:pPr>
            <a:r>
              <a:rPr lang="en-US">
                <a:ea typeface="+mn-lt"/>
                <a:cs typeface="+mn-lt"/>
              </a:rPr>
              <a:t>Create an Amazon Machine Image (AMI).</a:t>
            </a:r>
            <a:endParaRPr lang="en-US">
              <a:cs typeface="Calibri" panose="020F0502020204030204"/>
            </a:endParaRPr>
          </a:p>
          <a:p>
            <a:pPr marL="342900" indent="-342900" algn="just">
              <a:buAutoNum type="arabicPeriod"/>
            </a:pPr>
            <a:r>
              <a:rPr lang="en-US">
                <a:ea typeface="+mn-lt"/>
                <a:cs typeface="+mn-lt"/>
              </a:rPr>
              <a:t>Launch multiple instances using the AMI.</a:t>
            </a:r>
            <a:endParaRPr lang="en-US">
              <a:cs typeface="Calibri" panose="020F0502020204030204"/>
            </a:endParaRPr>
          </a:p>
          <a:p>
            <a:pPr marL="342900" indent="-342900" algn="just">
              <a:buAutoNum type="arabicPeriod"/>
            </a:pPr>
            <a:r>
              <a:rPr lang="en-US">
                <a:ea typeface="+mn-lt"/>
                <a:cs typeface="+mn-lt"/>
              </a:rPr>
              <a:t>Configure the instances as a cluster using a tool like Apache Hadoop, Apache Spark or Kubernetes.</a:t>
            </a:r>
            <a:endParaRPr lang="en-US">
              <a:cs typeface="Calibri" panose="020F0502020204030204"/>
            </a:endParaRPr>
          </a:p>
          <a:p>
            <a:pPr marL="342900" indent="-342900" algn="just">
              <a:buAutoNum type="arabicPeriod"/>
            </a:pPr>
            <a:r>
              <a:rPr lang="en-US">
                <a:ea typeface="+mn-lt"/>
                <a:cs typeface="+mn-lt"/>
              </a:rPr>
              <a:t>Set up load balancing and auto-scaling using AWS Elastic Load Balancing and AWS Auto Scaling.</a:t>
            </a:r>
            <a:endParaRPr lang="en-US">
              <a:cs typeface="Calibri"/>
            </a:endParaRPr>
          </a:p>
          <a:p>
            <a:pPr marL="342900" indent="-342900" algn="just">
              <a:buAutoNum type="arabicPeriod"/>
            </a:pPr>
            <a:endParaRPr lang="en-US">
              <a:cs typeface="Calibri"/>
            </a:endParaRPr>
          </a:p>
        </p:txBody>
      </p:sp>
      <p:pic>
        <p:nvPicPr>
          <p:cNvPr id="5" name="Picture 5">
            <a:extLst>
              <a:ext uri="{FF2B5EF4-FFF2-40B4-BE49-F238E27FC236}">
                <a16:creationId xmlns:a16="http://schemas.microsoft.com/office/drawing/2014/main" id="{A28436A4-F09D-576B-E32E-F28748D09289}"/>
              </a:ext>
            </a:extLst>
          </p:cNvPr>
          <p:cNvPicPr>
            <a:picLocks noChangeAspect="1"/>
          </p:cNvPicPr>
          <p:nvPr/>
        </p:nvPicPr>
        <p:blipFill>
          <a:blip r:embed="rId2"/>
          <a:stretch>
            <a:fillRect/>
          </a:stretch>
        </p:blipFill>
        <p:spPr>
          <a:xfrm>
            <a:off x="3049202" y="3346256"/>
            <a:ext cx="6571876" cy="3480481"/>
          </a:xfrm>
          <a:prstGeom prst="rect">
            <a:avLst/>
          </a:prstGeom>
        </p:spPr>
      </p:pic>
      <p:pic>
        <p:nvPicPr>
          <p:cNvPr id="6" name="Picture 6" descr="Graphical user interface, text, application, email&#10;&#10;Description automatically generated">
            <a:extLst>
              <a:ext uri="{FF2B5EF4-FFF2-40B4-BE49-F238E27FC236}">
                <a16:creationId xmlns:a16="http://schemas.microsoft.com/office/drawing/2014/main" id="{49D42DCA-37B8-8238-F682-C045C7587B83}"/>
              </a:ext>
            </a:extLst>
          </p:cNvPr>
          <p:cNvPicPr>
            <a:picLocks noChangeAspect="1"/>
          </p:cNvPicPr>
          <p:nvPr/>
        </p:nvPicPr>
        <p:blipFill>
          <a:blip r:embed="rId3"/>
          <a:stretch>
            <a:fillRect/>
          </a:stretch>
        </p:blipFill>
        <p:spPr>
          <a:xfrm>
            <a:off x="3185623" y="601501"/>
            <a:ext cx="6196721" cy="2615766"/>
          </a:xfrm>
          <a:prstGeom prst="rect">
            <a:avLst/>
          </a:prstGeom>
        </p:spPr>
      </p:pic>
      <p:sp>
        <p:nvSpPr>
          <p:cNvPr id="7" name="TextBox 6">
            <a:extLst>
              <a:ext uri="{FF2B5EF4-FFF2-40B4-BE49-F238E27FC236}">
                <a16:creationId xmlns:a16="http://schemas.microsoft.com/office/drawing/2014/main" id="{E2319247-72EE-3A1E-B5AE-EBF1DE48F280}"/>
              </a:ext>
            </a:extLst>
          </p:cNvPr>
          <p:cNvSpPr txBox="1"/>
          <p:nvPr/>
        </p:nvSpPr>
        <p:spPr>
          <a:xfrm>
            <a:off x="110434" y="127000"/>
            <a:ext cx="3140765" cy="2862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n-US" sz="1400" b="1" err="1">
                <a:ea typeface="+mn-lt"/>
                <a:cs typeface="+mn-lt"/>
              </a:rPr>
              <a:t>Yuraja</a:t>
            </a:r>
            <a:r>
              <a:rPr lang="en-US" sz="1400" b="1">
                <a:ea typeface="+mn-lt"/>
                <a:cs typeface="+mn-lt"/>
              </a:rPr>
              <a:t> Kadari -</a:t>
            </a:r>
            <a:r>
              <a:rPr lang="en-US" sz="1400" b="1">
                <a:cs typeface="Calibri"/>
              </a:rPr>
              <a:t>Year Assigned 1998</a:t>
            </a:r>
            <a:endParaRPr lang="en-US" b="1">
              <a:cs typeface="Calibri"/>
            </a:endParaRPr>
          </a:p>
        </p:txBody>
      </p:sp>
    </p:spTree>
    <p:extLst>
      <p:ext uri="{BB962C8B-B14F-4D97-AF65-F5344CB8AC3E}">
        <p14:creationId xmlns:p14="http://schemas.microsoft.com/office/powerpoint/2010/main" val="37294234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Load EMR using putty</a:t>
            </a:r>
          </a:p>
        </p:txBody>
      </p:sp>
      <p:sp>
        <p:nvSpPr>
          <p:cNvPr id="7" name="TextBox 6"/>
          <p:cNvSpPr txBox="1"/>
          <p:nvPr/>
        </p:nvSpPr>
        <p:spPr>
          <a:xfrm flipH="1">
            <a:off x="893557" y="5892748"/>
            <a:ext cx="10026651" cy="368300"/>
          </a:xfrm>
          <a:prstGeom prst="rect">
            <a:avLst/>
          </a:prstGeom>
          <a:noFill/>
        </p:spPr>
        <p:txBody>
          <a:bodyPr wrap="square" rtlCol="0">
            <a:spAutoFit/>
          </a:bodyPr>
          <a:lstStyle/>
          <a:p>
            <a:endParaRPr lang="en-US"/>
          </a:p>
        </p:txBody>
      </p:sp>
      <p:sp>
        <p:nvSpPr>
          <p:cNvPr id="4" name="Text Box 3"/>
          <p:cNvSpPr txBox="1"/>
          <p:nvPr/>
        </p:nvSpPr>
        <p:spPr>
          <a:xfrm>
            <a:off x="1098550" y="1212850"/>
            <a:ext cx="10078720" cy="369332"/>
          </a:xfrm>
          <a:prstGeom prst="rect">
            <a:avLst/>
          </a:prstGeom>
          <a:noFill/>
        </p:spPr>
        <p:txBody>
          <a:bodyPr wrap="square" lIns="91440" tIns="45720" rIns="91440" bIns="45720" rtlCol="0" anchor="t">
            <a:spAutoFit/>
          </a:bodyPr>
          <a:lstStyle/>
          <a:p>
            <a:endParaRPr lang="en-US"/>
          </a:p>
        </p:txBody>
      </p:sp>
      <p:pic>
        <p:nvPicPr>
          <p:cNvPr id="9" name="Picture 2" descr="Text&#10;&#10;Description automatically generated">
            <a:extLst>
              <a:ext uri="{FF2B5EF4-FFF2-40B4-BE49-F238E27FC236}">
                <a16:creationId xmlns:a16="http://schemas.microsoft.com/office/drawing/2014/main" id="{63BF7F9B-6E6D-0B56-D43D-A6BF9652DD02}"/>
              </a:ext>
            </a:extLst>
          </p:cNvPr>
          <p:cNvPicPr>
            <a:picLocks noChangeAspect="1"/>
          </p:cNvPicPr>
          <p:nvPr/>
        </p:nvPicPr>
        <p:blipFill rotWithShape="1">
          <a:blip r:embed="rId2"/>
          <a:srcRect r="1372" b="401"/>
          <a:stretch/>
        </p:blipFill>
        <p:spPr>
          <a:xfrm>
            <a:off x="845899" y="1791911"/>
            <a:ext cx="7075159" cy="4887138"/>
          </a:xfrm>
          <a:prstGeom prst="rect">
            <a:avLst/>
          </a:prstGeom>
        </p:spPr>
      </p:pic>
    </p:spTree>
    <p:extLst>
      <p:ext uri="{BB962C8B-B14F-4D97-AF65-F5344CB8AC3E}">
        <p14:creationId xmlns:p14="http://schemas.microsoft.com/office/powerpoint/2010/main" val="154690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a:solidFill>
                  <a:schemeClr val="bg1"/>
                </a:solidFill>
              </a:rPr>
              <a:t>CREATE TABLE</a:t>
            </a:r>
            <a:endParaRPr lang="en-US">
              <a:ea typeface="+mj-ea"/>
              <a:cs typeface="+mj-cs"/>
            </a:endParaRPr>
          </a:p>
        </p:txBody>
      </p:sp>
      <p:sp>
        <p:nvSpPr>
          <p:cNvPr id="7" name="TextBox 6"/>
          <p:cNvSpPr txBox="1"/>
          <p:nvPr/>
        </p:nvSpPr>
        <p:spPr>
          <a:xfrm flipH="1">
            <a:off x="893557" y="5892748"/>
            <a:ext cx="10026651" cy="368300"/>
          </a:xfrm>
          <a:prstGeom prst="rect">
            <a:avLst/>
          </a:prstGeom>
          <a:noFill/>
        </p:spPr>
        <p:txBody>
          <a:bodyPr wrap="square" rtlCol="0">
            <a:spAutoFit/>
          </a:bodyPr>
          <a:lstStyle/>
          <a:p>
            <a:endParaRPr lang="en-US"/>
          </a:p>
        </p:txBody>
      </p:sp>
      <p:sp>
        <p:nvSpPr>
          <p:cNvPr id="4" name="Text Box 3"/>
          <p:cNvSpPr txBox="1"/>
          <p:nvPr/>
        </p:nvSpPr>
        <p:spPr>
          <a:xfrm>
            <a:off x="1098550" y="1212850"/>
            <a:ext cx="10078720" cy="369332"/>
          </a:xfrm>
          <a:prstGeom prst="rect">
            <a:avLst/>
          </a:prstGeom>
          <a:noFill/>
        </p:spPr>
        <p:txBody>
          <a:bodyPr wrap="square" lIns="91440" tIns="45720" rIns="91440" bIns="45720" rtlCol="0" anchor="t">
            <a:spAutoFit/>
          </a:bodyPr>
          <a:lstStyle/>
          <a:p>
            <a:endParaRPr lang="en-US"/>
          </a:p>
        </p:txBody>
      </p:sp>
      <p:pic>
        <p:nvPicPr>
          <p:cNvPr id="9" name="Picture 9" descr="Text&#10;&#10;Description automatically generated">
            <a:extLst>
              <a:ext uri="{FF2B5EF4-FFF2-40B4-BE49-F238E27FC236}">
                <a16:creationId xmlns:a16="http://schemas.microsoft.com/office/drawing/2014/main" id="{A4A33667-E19D-3034-5580-EB600143342D}"/>
              </a:ext>
            </a:extLst>
          </p:cNvPr>
          <p:cNvPicPr>
            <a:picLocks noChangeAspect="1"/>
          </p:cNvPicPr>
          <p:nvPr/>
        </p:nvPicPr>
        <p:blipFill rotWithShape="1">
          <a:blip r:embed="rId2"/>
          <a:srcRect r="9977" b="11800"/>
          <a:stretch/>
        </p:blipFill>
        <p:spPr>
          <a:xfrm>
            <a:off x="1488417" y="1587903"/>
            <a:ext cx="8513635" cy="5096804"/>
          </a:xfrm>
          <a:prstGeom prst="rect">
            <a:avLst/>
          </a:prstGeom>
        </p:spPr>
      </p:pic>
    </p:spTree>
    <p:extLst>
      <p:ext uri="{BB962C8B-B14F-4D97-AF65-F5344CB8AC3E}">
        <p14:creationId xmlns:p14="http://schemas.microsoft.com/office/powerpoint/2010/main" val="37256253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a:solidFill>
                  <a:schemeClr val="bg1"/>
                </a:solidFill>
              </a:rPr>
              <a:t>DISPLAY TABLE</a:t>
            </a:r>
            <a:endParaRPr lang="en-US">
              <a:ea typeface="+mj-ea"/>
              <a:cs typeface="+mj-cs"/>
            </a:endParaRPr>
          </a:p>
        </p:txBody>
      </p:sp>
      <p:sp>
        <p:nvSpPr>
          <p:cNvPr id="7" name="TextBox 6"/>
          <p:cNvSpPr txBox="1"/>
          <p:nvPr/>
        </p:nvSpPr>
        <p:spPr>
          <a:xfrm flipH="1">
            <a:off x="893557" y="5892748"/>
            <a:ext cx="10026651" cy="368300"/>
          </a:xfrm>
          <a:prstGeom prst="rect">
            <a:avLst/>
          </a:prstGeom>
          <a:noFill/>
        </p:spPr>
        <p:txBody>
          <a:bodyPr wrap="square" rtlCol="0">
            <a:spAutoFit/>
          </a:bodyPr>
          <a:lstStyle/>
          <a:p>
            <a:endParaRPr lang="en-US"/>
          </a:p>
        </p:txBody>
      </p:sp>
      <p:sp>
        <p:nvSpPr>
          <p:cNvPr id="4" name="Text Box 3"/>
          <p:cNvSpPr txBox="1"/>
          <p:nvPr/>
        </p:nvSpPr>
        <p:spPr>
          <a:xfrm>
            <a:off x="1098550" y="1212850"/>
            <a:ext cx="10078720" cy="369332"/>
          </a:xfrm>
          <a:prstGeom prst="rect">
            <a:avLst/>
          </a:prstGeom>
          <a:noFill/>
        </p:spPr>
        <p:txBody>
          <a:bodyPr wrap="square" lIns="91440" tIns="45720" rIns="91440" bIns="45720" rtlCol="0" anchor="t">
            <a:spAutoFit/>
          </a:bodyPr>
          <a:lstStyle/>
          <a:p>
            <a:endParaRPr lang="en-US"/>
          </a:p>
        </p:txBody>
      </p:sp>
      <p:pic>
        <p:nvPicPr>
          <p:cNvPr id="5" name="Picture 4" descr="Text&#10;&#10;Description automatically generated">
            <a:extLst>
              <a:ext uri="{FF2B5EF4-FFF2-40B4-BE49-F238E27FC236}">
                <a16:creationId xmlns:a16="http://schemas.microsoft.com/office/drawing/2014/main" id="{25359D20-AA5E-A30A-5E58-A836EDC4C6A9}"/>
              </a:ext>
            </a:extLst>
          </p:cNvPr>
          <p:cNvPicPr>
            <a:picLocks noChangeAspect="1"/>
          </p:cNvPicPr>
          <p:nvPr/>
        </p:nvPicPr>
        <p:blipFill>
          <a:blip r:embed="rId2"/>
          <a:stretch>
            <a:fillRect/>
          </a:stretch>
        </p:blipFill>
        <p:spPr>
          <a:xfrm>
            <a:off x="1686703" y="1581989"/>
            <a:ext cx="8746930" cy="5138208"/>
          </a:xfrm>
          <a:prstGeom prst="rect">
            <a:avLst/>
          </a:prstGeom>
        </p:spPr>
      </p:pic>
    </p:spTree>
    <p:extLst>
      <p:ext uri="{BB962C8B-B14F-4D97-AF65-F5344CB8AC3E}">
        <p14:creationId xmlns:p14="http://schemas.microsoft.com/office/powerpoint/2010/main" val="38710981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a:spLocks noGrp="1"/>
          </p:cNvSpPr>
          <p:nvPr/>
        </p:nvSpPr>
        <p:spPr>
          <a:xfrm>
            <a:off x="556532" y="643467"/>
            <a:ext cx="11210925" cy="744836"/>
          </a:xfrm>
          <a:prstGeom prst="rect">
            <a:avLst/>
          </a:prstGeom>
        </p:spPr>
        <p:txBody>
          <a:bodyPr vert="horz" lIns="91440" tIns="45720" rIns="91440" bIns="45720" rtlCol="0" anchor="ctr" anchorCtr="0">
            <a:normAutofit/>
          </a:bodyPr>
          <a:lst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a:lstStyle>
          <a:p>
            <a:pPr algn="ctr">
              <a:lnSpc>
                <a:spcPct val="90000"/>
              </a:lnSpc>
              <a:spcAft>
                <a:spcPts val="600"/>
              </a:spcAft>
            </a:pPr>
            <a:r>
              <a:rPr lang="en-US" sz="2200" kern="1200">
                <a:solidFill>
                  <a:schemeClr val="bg1"/>
                </a:solidFill>
                <a:latin typeface="+mj-lt"/>
                <a:ea typeface="+mj-ea"/>
                <a:cs typeface="+mj-cs"/>
                <a:sym typeface="+mn-ea"/>
              </a:rPr>
              <a:t>Query to </a:t>
            </a:r>
            <a:r>
              <a:rPr lang="en-US" sz="2200" kern="1200">
                <a:solidFill>
                  <a:schemeClr val="bg1"/>
                </a:solidFill>
                <a:effectLst/>
                <a:latin typeface="+mj-lt"/>
                <a:ea typeface="+mj-ea"/>
                <a:cs typeface="+mj-cs"/>
                <a:sym typeface="+mn-ea"/>
              </a:rPr>
              <a:t>determine the three airports with the highest delay time (in hours)</a:t>
            </a:r>
            <a:endParaRPr lang="en-US" sz="2200" kern="1200">
              <a:solidFill>
                <a:schemeClr val="bg1"/>
              </a:solidFill>
              <a:latin typeface="+mj-lt"/>
              <a:ea typeface="+mj-ea"/>
              <a:cs typeface="+mj-cs"/>
            </a:endParaRPr>
          </a:p>
        </p:txBody>
      </p:sp>
      <p:pic>
        <p:nvPicPr>
          <p:cNvPr id="3" name="Picture 5" descr="A picture containing graphical user interface&#10;&#10;Description automatically generated">
            <a:extLst>
              <a:ext uri="{FF2B5EF4-FFF2-40B4-BE49-F238E27FC236}">
                <a16:creationId xmlns:a16="http://schemas.microsoft.com/office/drawing/2014/main" id="{C75A6FBB-3AAA-37EA-8CFF-505C42FAE72F}"/>
              </a:ext>
            </a:extLst>
          </p:cNvPr>
          <p:cNvPicPr>
            <a:picLocks noGrp="1" noChangeAspect="1"/>
          </p:cNvPicPr>
          <p:nvPr>
            <p:ph idx="1"/>
          </p:nvPr>
        </p:nvPicPr>
        <p:blipFill>
          <a:blip r:embed="rId2"/>
          <a:stretch>
            <a:fillRect/>
          </a:stretch>
        </p:blipFill>
        <p:spPr>
          <a:xfrm>
            <a:off x="1365737" y="1552020"/>
            <a:ext cx="9755482" cy="5125170"/>
          </a:xfrm>
        </p:spPr>
      </p:pic>
    </p:spTree>
    <p:extLst>
      <p:ext uri="{BB962C8B-B14F-4D97-AF65-F5344CB8AC3E}">
        <p14:creationId xmlns:p14="http://schemas.microsoft.com/office/powerpoint/2010/main" val="23117708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700" kern="1200">
                <a:solidFill>
                  <a:schemeClr val="bg1"/>
                </a:solidFill>
                <a:latin typeface="+mj-lt"/>
                <a:ea typeface="+mj-ea"/>
                <a:cs typeface="+mj-cs"/>
                <a:sym typeface="+mn-ea"/>
              </a:rPr>
              <a:t>QUERY TO determine the three carriers with the highest delay time (in hours)</a:t>
            </a:r>
            <a:endParaRPr lang="en-US" sz="2700" kern="1200">
              <a:solidFill>
                <a:schemeClr val="bg1"/>
              </a:solidFill>
              <a:latin typeface="+mj-lt"/>
              <a:ea typeface="+mj-ea"/>
              <a:cs typeface="+mj-cs"/>
            </a:endParaRPr>
          </a:p>
        </p:txBody>
      </p:sp>
      <p:pic>
        <p:nvPicPr>
          <p:cNvPr id="11" name="Picture 6" descr="Text&#10;&#10;Description automatically generated">
            <a:extLst>
              <a:ext uri="{FF2B5EF4-FFF2-40B4-BE49-F238E27FC236}">
                <a16:creationId xmlns:a16="http://schemas.microsoft.com/office/drawing/2014/main" id="{DDF21FF6-04FF-E348-99B2-BE12C3B8DD94}"/>
              </a:ext>
            </a:extLst>
          </p:cNvPr>
          <p:cNvPicPr>
            <a:picLocks noChangeAspect="1"/>
          </p:cNvPicPr>
          <p:nvPr/>
        </p:nvPicPr>
        <p:blipFill>
          <a:blip r:embed="rId2"/>
          <a:stretch>
            <a:fillRect/>
          </a:stretch>
        </p:blipFill>
        <p:spPr>
          <a:xfrm>
            <a:off x="779849" y="2039803"/>
            <a:ext cx="10767332" cy="3091542"/>
          </a:xfrm>
          <a:prstGeom prst="rect">
            <a:avLst/>
          </a:prstGeom>
        </p:spPr>
      </p:pic>
    </p:spTree>
    <p:extLst>
      <p:ext uri="{BB962C8B-B14F-4D97-AF65-F5344CB8AC3E}">
        <p14:creationId xmlns:p14="http://schemas.microsoft.com/office/powerpoint/2010/main" val="41390266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4C5F67-492B-96C9-2116-31B2AEB9255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Exploratory Data analysis</a:t>
            </a:r>
          </a:p>
        </p:txBody>
      </p:sp>
      <p:pic>
        <p:nvPicPr>
          <p:cNvPr id="7" name="Picture 7" descr="Chart, bar chart&#10;&#10;Description automatically generated">
            <a:extLst>
              <a:ext uri="{FF2B5EF4-FFF2-40B4-BE49-F238E27FC236}">
                <a16:creationId xmlns:a16="http://schemas.microsoft.com/office/drawing/2014/main" id="{43B2C088-03FF-3CC5-A202-5E46281E57E2}"/>
              </a:ext>
            </a:extLst>
          </p:cNvPr>
          <p:cNvPicPr>
            <a:picLocks noGrp="1" noChangeAspect="1"/>
          </p:cNvPicPr>
          <p:nvPr>
            <p:ph idx="1"/>
          </p:nvPr>
        </p:nvPicPr>
        <p:blipFill>
          <a:blip r:embed="rId2"/>
          <a:stretch>
            <a:fillRect/>
          </a:stretch>
        </p:blipFill>
        <p:spPr>
          <a:xfrm>
            <a:off x="175696" y="1893144"/>
            <a:ext cx="4182028" cy="3020251"/>
          </a:xfrm>
        </p:spPr>
      </p:pic>
      <p:pic>
        <p:nvPicPr>
          <p:cNvPr id="8" name="Picture 8" descr="Chart, bar chart&#10;&#10;Description automatically generated">
            <a:extLst>
              <a:ext uri="{FF2B5EF4-FFF2-40B4-BE49-F238E27FC236}">
                <a16:creationId xmlns:a16="http://schemas.microsoft.com/office/drawing/2014/main" id="{C3BE6232-A01E-9D53-86E9-195B238B736F}"/>
              </a:ext>
            </a:extLst>
          </p:cNvPr>
          <p:cNvPicPr>
            <a:picLocks noChangeAspect="1"/>
          </p:cNvPicPr>
          <p:nvPr/>
        </p:nvPicPr>
        <p:blipFill>
          <a:blip r:embed="rId3"/>
          <a:stretch>
            <a:fillRect/>
          </a:stretch>
        </p:blipFill>
        <p:spPr>
          <a:xfrm>
            <a:off x="4261413" y="1893519"/>
            <a:ext cx="3736693" cy="2964859"/>
          </a:xfrm>
          <a:prstGeom prst="rect">
            <a:avLst/>
          </a:prstGeom>
        </p:spPr>
      </p:pic>
      <p:pic>
        <p:nvPicPr>
          <p:cNvPr id="9" name="Picture 9">
            <a:extLst>
              <a:ext uri="{FF2B5EF4-FFF2-40B4-BE49-F238E27FC236}">
                <a16:creationId xmlns:a16="http://schemas.microsoft.com/office/drawing/2014/main" id="{BBD4CACC-930E-358F-69BE-78FFEE5ACA72}"/>
              </a:ext>
            </a:extLst>
          </p:cNvPr>
          <p:cNvPicPr>
            <a:picLocks noChangeAspect="1"/>
          </p:cNvPicPr>
          <p:nvPr/>
        </p:nvPicPr>
        <p:blipFill>
          <a:blip r:embed="rId4"/>
          <a:stretch>
            <a:fillRect/>
          </a:stretch>
        </p:blipFill>
        <p:spPr>
          <a:xfrm>
            <a:off x="7917084" y="1955742"/>
            <a:ext cx="4103226" cy="2917577"/>
          </a:xfrm>
          <a:prstGeom prst="rect">
            <a:avLst/>
          </a:prstGeom>
        </p:spPr>
      </p:pic>
    </p:spTree>
    <p:extLst>
      <p:ext uri="{BB962C8B-B14F-4D97-AF65-F5344CB8AC3E}">
        <p14:creationId xmlns:p14="http://schemas.microsoft.com/office/powerpoint/2010/main" val="29396074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bar chart&#10;&#10;Description automatically generated">
            <a:extLst>
              <a:ext uri="{FF2B5EF4-FFF2-40B4-BE49-F238E27FC236}">
                <a16:creationId xmlns:a16="http://schemas.microsoft.com/office/drawing/2014/main" id="{8B624214-6ADA-7F13-CDED-75DF8AF00276}"/>
              </a:ext>
            </a:extLst>
          </p:cNvPr>
          <p:cNvPicPr>
            <a:picLocks noGrp="1" noChangeAspect="1"/>
          </p:cNvPicPr>
          <p:nvPr>
            <p:ph idx="1"/>
          </p:nvPr>
        </p:nvPicPr>
        <p:blipFill>
          <a:blip r:embed="rId2"/>
          <a:stretch>
            <a:fillRect/>
          </a:stretch>
        </p:blipFill>
        <p:spPr>
          <a:xfrm>
            <a:off x="30410" y="-2900"/>
            <a:ext cx="4127344" cy="3158403"/>
          </a:xfrm>
        </p:spPr>
      </p:pic>
      <p:pic>
        <p:nvPicPr>
          <p:cNvPr id="5" name="Picture 5" descr="Chart, bar chart&#10;&#10;Description automatically generated">
            <a:extLst>
              <a:ext uri="{FF2B5EF4-FFF2-40B4-BE49-F238E27FC236}">
                <a16:creationId xmlns:a16="http://schemas.microsoft.com/office/drawing/2014/main" id="{3E7E31FB-6463-48BA-6017-F146F959DA71}"/>
              </a:ext>
            </a:extLst>
          </p:cNvPr>
          <p:cNvPicPr>
            <a:picLocks noChangeAspect="1"/>
          </p:cNvPicPr>
          <p:nvPr/>
        </p:nvPicPr>
        <p:blipFill>
          <a:blip r:embed="rId3"/>
          <a:stretch>
            <a:fillRect/>
          </a:stretch>
        </p:blipFill>
        <p:spPr>
          <a:xfrm>
            <a:off x="4003364" y="37958"/>
            <a:ext cx="4124542" cy="3080330"/>
          </a:xfrm>
          <a:prstGeom prst="rect">
            <a:avLst/>
          </a:prstGeom>
        </p:spPr>
      </p:pic>
      <p:pic>
        <p:nvPicPr>
          <p:cNvPr id="2" name="Picture 2" descr="Chart&#10;&#10;Description automatically generated">
            <a:extLst>
              <a:ext uri="{FF2B5EF4-FFF2-40B4-BE49-F238E27FC236}">
                <a16:creationId xmlns:a16="http://schemas.microsoft.com/office/drawing/2014/main" id="{B87E8634-0722-256B-7774-675BB742E08B}"/>
              </a:ext>
            </a:extLst>
          </p:cNvPr>
          <p:cNvPicPr>
            <a:picLocks noChangeAspect="1"/>
          </p:cNvPicPr>
          <p:nvPr/>
        </p:nvPicPr>
        <p:blipFill>
          <a:blip r:embed="rId4"/>
          <a:stretch>
            <a:fillRect/>
          </a:stretch>
        </p:blipFill>
        <p:spPr>
          <a:xfrm>
            <a:off x="7704881" y="117380"/>
            <a:ext cx="4132162" cy="2938632"/>
          </a:xfrm>
          <a:prstGeom prst="rect">
            <a:avLst/>
          </a:prstGeom>
        </p:spPr>
      </p:pic>
      <p:pic>
        <p:nvPicPr>
          <p:cNvPr id="3" name="Picture 5" descr="Chart&#10;&#10;Description automatically generated">
            <a:extLst>
              <a:ext uri="{FF2B5EF4-FFF2-40B4-BE49-F238E27FC236}">
                <a16:creationId xmlns:a16="http://schemas.microsoft.com/office/drawing/2014/main" id="{39E7ABC4-C8FB-8C33-EB35-C41B57B5918D}"/>
              </a:ext>
            </a:extLst>
          </p:cNvPr>
          <p:cNvPicPr>
            <a:picLocks noChangeAspect="1"/>
          </p:cNvPicPr>
          <p:nvPr/>
        </p:nvPicPr>
        <p:blipFill>
          <a:blip r:embed="rId5"/>
          <a:stretch>
            <a:fillRect/>
          </a:stretch>
        </p:blipFill>
        <p:spPr>
          <a:xfrm>
            <a:off x="7926729" y="3270322"/>
            <a:ext cx="3987478" cy="3095281"/>
          </a:xfrm>
          <a:prstGeom prst="rect">
            <a:avLst/>
          </a:prstGeom>
        </p:spPr>
      </p:pic>
      <p:pic>
        <p:nvPicPr>
          <p:cNvPr id="6" name="Picture 6" descr="Chart, line chart&#10;&#10;Description automatically generated">
            <a:extLst>
              <a:ext uri="{FF2B5EF4-FFF2-40B4-BE49-F238E27FC236}">
                <a16:creationId xmlns:a16="http://schemas.microsoft.com/office/drawing/2014/main" id="{C3329291-B0AE-C5E6-2E84-1F7F0207EE71}"/>
              </a:ext>
            </a:extLst>
          </p:cNvPr>
          <p:cNvPicPr>
            <a:picLocks noChangeAspect="1"/>
          </p:cNvPicPr>
          <p:nvPr/>
        </p:nvPicPr>
        <p:blipFill>
          <a:blip r:embed="rId6"/>
          <a:stretch>
            <a:fillRect/>
          </a:stretch>
        </p:blipFill>
        <p:spPr>
          <a:xfrm>
            <a:off x="32962" y="3308859"/>
            <a:ext cx="7322582" cy="2924131"/>
          </a:xfrm>
          <a:prstGeom prst="rect">
            <a:avLst/>
          </a:prstGeom>
        </p:spPr>
      </p:pic>
    </p:spTree>
    <p:extLst>
      <p:ext uri="{BB962C8B-B14F-4D97-AF65-F5344CB8AC3E}">
        <p14:creationId xmlns:p14="http://schemas.microsoft.com/office/powerpoint/2010/main" val="6802440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treemap chart&#10;&#10;Description automatically generated">
            <a:extLst>
              <a:ext uri="{FF2B5EF4-FFF2-40B4-BE49-F238E27FC236}">
                <a16:creationId xmlns:a16="http://schemas.microsoft.com/office/drawing/2014/main" id="{673103C2-B1A0-5121-FEB4-47881550B0F9}"/>
              </a:ext>
            </a:extLst>
          </p:cNvPr>
          <p:cNvPicPr>
            <a:picLocks noGrp="1" noChangeAspect="1"/>
          </p:cNvPicPr>
          <p:nvPr>
            <p:ph idx="1"/>
          </p:nvPr>
        </p:nvPicPr>
        <p:blipFill>
          <a:blip r:embed="rId2"/>
          <a:stretch>
            <a:fillRect/>
          </a:stretch>
        </p:blipFill>
        <p:spPr>
          <a:xfrm>
            <a:off x="33257" y="37873"/>
            <a:ext cx="4070221" cy="3241264"/>
          </a:xfrm>
        </p:spPr>
      </p:pic>
      <p:pic>
        <p:nvPicPr>
          <p:cNvPr id="5" name="Picture 5" descr="Chart, bar chart&#10;&#10;Description automatically generated">
            <a:extLst>
              <a:ext uri="{FF2B5EF4-FFF2-40B4-BE49-F238E27FC236}">
                <a16:creationId xmlns:a16="http://schemas.microsoft.com/office/drawing/2014/main" id="{E5BEF66A-AD72-6D83-D3A6-0CC3530CF43F}"/>
              </a:ext>
            </a:extLst>
          </p:cNvPr>
          <p:cNvPicPr>
            <a:picLocks noChangeAspect="1"/>
          </p:cNvPicPr>
          <p:nvPr/>
        </p:nvPicPr>
        <p:blipFill>
          <a:blip r:embed="rId3"/>
          <a:stretch>
            <a:fillRect/>
          </a:stretch>
        </p:blipFill>
        <p:spPr>
          <a:xfrm>
            <a:off x="3952992" y="39863"/>
            <a:ext cx="4361274" cy="3212866"/>
          </a:xfrm>
          <a:prstGeom prst="rect">
            <a:avLst/>
          </a:prstGeom>
        </p:spPr>
      </p:pic>
      <p:pic>
        <p:nvPicPr>
          <p:cNvPr id="6" name="Picture 6" descr="Chart, histogram&#10;&#10;Description automatically generated">
            <a:extLst>
              <a:ext uri="{FF2B5EF4-FFF2-40B4-BE49-F238E27FC236}">
                <a16:creationId xmlns:a16="http://schemas.microsoft.com/office/drawing/2014/main" id="{E3DA5BD5-0075-A414-910B-80BC55A42D0D}"/>
              </a:ext>
            </a:extLst>
          </p:cNvPr>
          <p:cNvPicPr>
            <a:picLocks noChangeAspect="1"/>
          </p:cNvPicPr>
          <p:nvPr/>
        </p:nvPicPr>
        <p:blipFill>
          <a:blip r:embed="rId4"/>
          <a:stretch>
            <a:fillRect/>
          </a:stretch>
        </p:blipFill>
        <p:spPr>
          <a:xfrm>
            <a:off x="-26340" y="3348017"/>
            <a:ext cx="4182533" cy="2796039"/>
          </a:xfrm>
          <a:prstGeom prst="rect">
            <a:avLst/>
          </a:prstGeom>
        </p:spPr>
      </p:pic>
      <p:pic>
        <p:nvPicPr>
          <p:cNvPr id="7" name="Picture 7" descr="Chart, box and whisker chart&#10;&#10;Description automatically generated">
            <a:extLst>
              <a:ext uri="{FF2B5EF4-FFF2-40B4-BE49-F238E27FC236}">
                <a16:creationId xmlns:a16="http://schemas.microsoft.com/office/drawing/2014/main" id="{DAFA3051-2342-37A9-07F6-05A2448D98C4}"/>
              </a:ext>
            </a:extLst>
          </p:cNvPr>
          <p:cNvPicPr>
            <a:picLocks noChangeAspect="1"/>
          </p:cNvPicPr>
          <p:nvPr/>
        </p:nvPicPr>
        <p:blipFill>
          <a:blip r:embed="rId5"/>
          <a:stretch>
            <a:fillRect/>
          </a:stretch>
        </p:blipFill>
        <p:spPr>
          <a:xfrm>
            <a:off x="4105179" y="3247606"/>
            <a:ext cx="3903883" cy="3128326"/>
          </a:xfrm>
          <a:prstGeom prst="rect">
            <a:avLst/>
          </a:prstGeom>
        </p:spPr>
      </p:pic>
      <p:pic>
        <p:nvPicPr>
          <p:cNvPr id="8" name="Picture 8" descr="Chart, bar chart&#10;&#10;Description automatically generated">
            <a:extLst>
              <a:ext uri="{FF2B5EF4-FFF2-40B4-BE49-F238E27FC236}">
                <a16:creationId xmlns:a16="http://schemas.microsoft.com/office/drawing/2014/main" id="{2D9100A8-E267-DA17-5891-21694729C414}"/>
              </a:ext>
            </a:extLst>
          </p:cNvPr>
          <p:cNvPicPr>
            <a:picLocks noChangeAspect="1"/>
          </p:cNvPicPr>
          <p:nvPr/>
        </p:nvPicPr>
        <p:blipFill>
          <a:blip r:embed="rId6"/>
          <a:stretch>
            <a:fillRect/>
          </a:stretch>
        </p:blipFill>
        <p:spPr>
          <a:xfrm>
            <a:off x="8090704" y="117323"/>
            <a:ext cx="4180390" cy="3093076"/>
          </a:xfrm>
          <a:prstGeom prst="rect">
            <a:avLst/>
          </a:prstGeom>
        </p:spPr>
      </p:pic>
    </p:spTree>
    <p:extLst>
      <p:ext uri="{BB962C8B-B14F-4D97-AF65-F5344CB8AC3E}">
        <p14:creationId xmlns:p14="http://schemas.microsoft.com/office/powerpoint/2010/main" val="41016653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4C5F67-492B-96C9-2116-31B2AEB9255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a:solidFill>
                  <a:schemeClr val="bg1"/>
                </a:solidFill>
              </a:rPr>
              <a:t>SUMMARY</a:t>
            </a:r>
            <a:endParaRPr lang="en-US" sz="3200" kern="1200">
              <a:solidFill>
                <a:schemeClr val="bg1"/>
              </a:solidFill>
              <a:latin typeface="+mj-lt"/>
              <a:ea typeface="+mj-ea"/>
              <a:cs typeface="+mj-cs"/>
            </a:endParaRPr>
          </a:p>
        </p:txBody>
      </p:sp>
      <p:sp>
        <p:nvSpPr>
          <p:cNvPr id="5" name="Content Placeholder 4">
            <a:extLst>
              <a:ext uri="{FF2B5EF4-FFF2-40B4-BE49-F238E27FC236}">
                <a16:creationId xmlns:a16="http://schemas.microsoft.com/office/drawing/2014/main" id="{AB21E329-8C56-D472-CECE-CDFA407493DD}"/>
              </a:ext>
            </a:extLst>
          </p:cNvPr>
          <p:cNvSpPr>
            <a:spLocks noGrp="1"/>
          </p:cNvSpPr>
          <p:nvPr>
            <p:ph idx="1"/>
          </p:nvPr>
        </p:nvSpPr>
        <p:spPr/>
        <p:txBody>
          <a:bodyPr vert="horz" lIns="91440" tIns="45720" rIns="91440" bIns="45720" rtlCol="0" anchor="t">
            <a:normAutofit/>
          </a:bodyPr>
          <a:lstStyle/>
          <a:p>
            <a:r>
              <a:rPr lang="en-US">
                <a:ea typeface="+mn-lt"/>
                <a:cs typeface="+mn-lt"/>
              </a:rPr>
              <a:t>Chicago O'Hare International Airport had the highest departure delay from 1997 to 2000.</a:t>
            </a:r>
          </a:p>
          <a:p>
            <a:r>
              <a:rPr lang="en-US">
                <a:ea typeface="+mn-lt"/>
                <a:cs typeface="+mn-lt"/>
              </a:rPr>
              <a:t>Alaska Airlines had the lowest carrier delay in the year 1999, while DL had the highest overall carrier delay from 1997 to 2000.</a:t>
            </a:r>
          </a:p>
          <a:p>
            <a:r>
              <a:rPr lang="en-US">
                <a:ea typeface="+mn-lt"/>
                <a:cs typeface="+mn-lt"/>
              </a:rPr>
              <a:t>ORD had the highest departure delay in the year 1998.</a:t>
            </a:r>
          </a:p>
          <a:p>
            <a:r>
              <a:rPr lang="en-US">
                <a:ea typeface="+mn-lt"/>
                <a:cs typeface="+mn-lt"/>
              </a:rPr>
              <a:t>Hawaiian Pacific Airlines had the lowest overall carrier delay from 1997 to 2000.</a:t>
            </a:r>
          </a:p>
          <a:p>
            <a:r>
              <a:rPr lang="en-US">
                <a:ea typeface="+mn-lt"/>
                <a:cs typeface="+mn-lt"/>
              </a:rPr>
              <a:t>Flights with higher airtime tend to have more delays.</a:t>
            </a:r>
          </a:p>
          <a:p>
            <a:endParaRPr lang="en-US">
              <a:cs typeface="Calibri"/>
            </a:endParaRPr>
          </a:p>
        </p:txBody>
      </p:sp>
    </p:spTree>
    <p:extLst>
      <p:ext uri="{BB962C8B-B14F-4D97-AF65-F5344CB8AC3E}">
        <p14:creationId xmlns:p14="http://schemas.microsoft.com/office/powerpoint/2010/main" val="3275298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1" name="Straight Connector 20">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40DBA99-8AD1-FA4A-079A-04F8E7D019FB}"/>
              </a:ext>
            </a:extLst>
          </p:cNvPr>
          <p:cNvSpPr>
            <a:spLocks noGrp="1"/>
          </p:cNvSpPr>
          <p:nvPr>
            <p:ph idx="1"/>
          </p:nvPr>
        </p:nvSpPr>
        <p:spPr>
          <a:xfrm>
            <a:off x="1295400" y="2288833"/>
            <a:ext cx="4800600" cy="3711571"/>
          </a:xfrm>
        </p:spPr>
        <p:txBody>
          <a:bodyPr vert="horz" lIns="91440" tIns="45720" rIns="91440" bIns="45720" rtlCol="0" anchor="t">
            <a:normAutofit/>
          </a:bodyPr>
          <a:lstStyle/>
          <a:p>
            <a:pPr marL="0" indent="0" algn="ctr">
              <a:buNone/>
            </a:pPr>
            <a:r>
              <a:rPr lang="en-US" sz="4000" dirty="0">
                <a:solidFill>
                  <a:schemeClr val="bg1"/>
                </a:solidFill>
                <a:cs typeface="Calibri"/>
              </a:rPr>
              <a:t>THANK YOU</a:t>
            </a:r>
            <a:endParaRPr lang="en-US" dirty="0"/>
          </a:p>
        </p:txBody>
      </p:sp>
      <p:pic>
        <p:nvPicPr>
          <p:cNvPr id="7" name="Graphic 6" descr="Smiling Face with No Fill">
            <a:extLst>
              <a:ext uri="{FF2B5EF4-FFF2-40B4-BE49-F238E27FC236}">
                <a16:creationId xmlns:a16="http://schemas.microsoft.com/office/drawing/2014/main" id="{103E22D3-0E5E-6289-E0E8-8A1F31D5D0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29727" y="1147862"/>
            <a:ext cx="4562263" cy="4562263"/>
          </a:xfrm>
          <a:prstGeom prst="rect">
            <a:avLst/>
          </a:prstGeom>
        </p:spPr>
      </p:pic>
      <p:cxnSp>
        <p:nvCxnSpPr>
          <p:cNvPr id="23" name="Straight Connector 22">
            <a:extLst>
              <a:ext uri="{FF2B5EF4-FFF2-40B4-BE49-F238E27FC236}">
                <a16:creationId xmlns:a16="http://schemas.microsoft.com/office/drawing/2014/main" id="{B7188D9B-1674-419B-A379-D1632A7EC3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29053"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4340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94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2074363"/>
            <a:ext cx="3017397"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a:solidFill>
                  <a:srgbClr val="FFFFFF"/>
                </a:solidFill>
              </a:rPr>
              <a:t>UPLOAD DATA IN AWS S3 </a:t>
            </a:r>
            <a:r>
              <a:rPr lang="en-US" sz="2600" kern="1200">
                <a:solidFill>
                  <a:srgbClr val="FFFFFF"/>
                </a:solidFill>
                <a:latin typeface="+mj-lt"/>
                <a:ea typeface="+mj-ea"/>
                <a:cs typeface="+mj-cs"/>
              </a:rPr>
              <a:t>BUCKET</a:t>
            </a:r>
            <a:r>
              <a:rPr lang="en-US" sz="2600">
                <a:solidFill>
                  <a:srgbClr val="FFFFFF"/>
                </a:solidFill>
              </a:rPr>
              <a:t> </a:t>
            </a:r>
            <a:endParaRPr lang="en-US" sz="2600">
              <a:ea typeface="+mj-lt"/>
              <a:cs typeface="+mj-lt"/>
            </a:endParaRPr>
          </a:p>
          <a:p>
            <a:pPr algn="ctr"/>
            <a:endParaRPr lang="en-US" sz="2600" kern="1200">
              <a:solidFill>
                <a:srgbClr val="FFFFFF"/>
              </a:solidFill>
              <a:latin typeface="+mj-lt"/>
              <a:cs typeface="Calibri Light"/>
            </a:endParaRPr>
          </a:p>
        </p:txBody>
      </p:sp>
      <p:sp>
        <p:nvSpPr>
          <p:cNvPr id="3" name="TextBox 2">
            <a:extLst>
              <a:ext uri="{FF2B5EF4-FFF2-40B4-BE49-F238E27FC236}">
                <a16:creationId xmlns:a16="http://schemas.microsoft.com/office/drawing/2014/main" id="{F0A952A9-66AA-A72B-625A-B67D53A30411}"/>
              </a:ext>
            </a:extLst>
          </p:cNvPr>
          <p:cNvSpPr txBox="1"/>
          <p:nvPr/>
        </p:nvSpPr>
        <p:spPr>
          <a:xfrm>
            <a:off x="9182652" y="46935"/>
            <a:ext cx="290885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cs typeface="Calibri"/>
              </a:rPr>
              <a:t>Steps for Data Extraction:</a:t>
            </a:r>
          </a:p>
        </p:txBody>
      </p:sp>
      <p:sp>
        <p:nvSpPr>
          <p:cNvPr id="4" name="TextBox 3">
            <a:extLst>
              <a:ext uri="{FF2B5EF4-FFF2-40B4-BE49-F238E27FC236}">
                <a16:creationId xmlns:a16="http://schemas.microsoft.com/office/drawing/2014/main" id="{587D76B0-0C1B-5807-16AD-6D564BAB634C}"/>
              </a:ext>
            </a:extLst>
          </p:cNvPr>
          <p:cNvSpPr txBox="1"/>
          <p:nvPr/>
        </p:nvSpPr>
        <p:spPr>
          <a:xfrm>
            <a:off x="9536042" y="441738"/>
            <a:ext cx="2489199" cy="67403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AutoNum type="arabicPeriod"/>
            </a:pPr>
            <a:r>
              <a:rPr lang="en-US">
                <a:cs typeface="Calibri"/>
              </a:rPr>
              <a:t>Downloaded the Dataset from Dataverse.hardvard.edu</a:t>
            </a:r>
          </a:p>
          <a:p>
            <a:pPr marL="342900" indent="-342900" algn="just">
              <a:buAutoNum type="arabicPeriod"/>
            </a:pPr>
            <a:r>
              <a:rPr lang="en-US">
                <a:cs typeface="Calibri"/>
              </a:rPr>
              <a:t>Explore the Data Set using tool like Excel.</a:t>
            </a:r>
          </a:p>
          <a:p>
            <a:pPr marL="342900" indent="-342900" algn="just">
              <a:buAutoNum type="arabicPeriod"/>
            </a:pPr>
            <a:r>
              <a:rPr lang="en-US">
                <a:ea typeface="+mn-lt"/>
                <a:cs typeface="+mn-lt"/>
              </a:rPr>
              <a:t>Open the AWS Management Console, navigate to the S3 service, and create a new bucket.</a:t>
            </a:r>
            <a:endParaRPr lang="en-US">
              <a:cs typeface="Calibri"/>
            </a:endParaRPr>
          </a:p>
          <a:p>
            <a:pPr marL="342900" indent="-342900" algn="just">
              <a:buAutoNum type="arabicPeriod"/>
            </a:pPr>
            <a:r>
              <a:rPr lang="en-US">
                <a:ea typeface="+mn-lt"/>
                <a:cs typeface="+mn-lt"/>
              </a:rPr>
              <a:t>From the bucket's dashboard, select "Upload" to upload the dataset files from your local machine to the bucket.</a:t>
            </a:r>
            <a:endParaRPr lang="en-US">
              <a:cs typeface="Calibri"/>
            </a:endParaRPr>
          </a:p>
          <a:p>
            <a:pPr marL="342900" indent="-342900" algn="just">
              <a:buAutoNum type="arabicPeriod"/>
            </a:pPr>
            <a:r>
              <a:rPr lang="en-US">
                <a:ea typeface="+mn-lt"/>
                <a:cs typeface="+mn-lt"/>
              </a:rPr>
              <a:t>Alternatively, you can use the AWS CLI or SDKs/APIs to upload the files to the S3 bucket.</a:t>
            </a:r>
            <a:endParaRPr lang="en-US">
              <a:cs typeface="Calibri"/>
            </a:endParaRPr>
          </a:p>
          <a:p>
            <a:pPr marL="342900" indent="-342900" algn="just">
              <a:buAutoNum type="arabicPeriod"/>
            </a:pPr>
            <a:endParaRPr lang="en-US">
              <a:cs typeface="Calibri"/>
            </a:endParaRPr>
          </a:p>
        </p:txBody>
      </p:sp>
      <p:pic>
        <p:nvPicPr>
          <p:cNvPr id="5" name="Picture 5" descr="Graphical user interface, application&#10;&#10;Description automatically generated">
            <a:extLst>
              <a:ext uri="{FF2B5EF4-FFF2-40B4-BE49-F238E27FC236}">
                <a16:creationId xmlns:a16="http://schemas.microsoft.com/office/drawing/2014/main" id="{BACF6E94-D66D-0E48-D468-26B3D4501C8D}"/>
              </a:ext>
            </a:extLst>
          </p:cNvPr>
          <p:cNvPicPr>
            <a:picLocks noChangeAspect="1"/>
          </p:cNvPicPr>
          <p:nvPr/>
        </p:nvPicPr>
        <p:blipFill>
          <a:blip r:embed="rId2"/>
          <a:stretch>
            <a:fillRect/>
          </a:stretch>
        </p:blipFill>
        <p:spPr>
          <a:xfrm>
            <a:off x="3564835" y="3423833"/>
            <a:ext cx="5978939" cy="3290245"/>
          </a:xfrm>
          <a:prstGeom prst="rect">
            <a:avLst/>
          </a:prstGeom>
        </p:spPr>
      </p:pic>
      <p:pic>
        <p:nvPicPr>
          <p:cNvPr id="6" name="Picture 6" descr="Graphical user interface, text, application, email&#10;&#10;Description automatically generated">
            <a:extLst>
              <a:ext uri="{FF2B5EF4-FFF2-40B4-BE49-F238E27FC236}">
                <a16:creationId xmlns:a16="http://schemas.microsoft.com/office/drawing/2014/main" id="{6A1D44C8-A48B-F17D-35D4-73A29CD3DAD9}"/>
              </a:ext>
            </a:extLst>
          </p:cNvPr>
          <p:cNvPicPr>
            <a:picLocks noChangeAspect="1"/>
          </p:cNvPicPr>
          <p:nvPr/>
        </p:nvPicPr>
        <p:blipFill>
          <a:blip r:embed="rId3"/>
          <a:stretch>
            <a:fillRect/>
          </a:stretch>
        </p:blipFill>
        <p:spPr>
          <a:xfrm>
            <a:off x="3653183" y="123031"/>
            <a:ext cx="5614503" cy="3111154"/>
          </a:xfrm>
          <a:prstGeom prst="rect">
            <a:avLst/>
          </a:prstGeom>
        </p:spPr>
      </p:pic>
      <p:sp>
        <p:nvSpPr>
          <p:cNvPr id="7" name="TextBox 6">
            <a:extLst>
              <a:ext uri="{FF2B5EF4-FFF2-40B4-BE49-F238E27FC236}">
                <a16:creationId xmlns:a16="http://schemas.microsoft.com/office/drawing/2014/main" id="{C7660D93-93EB-4E69-EC53-75C45E89E270}"/>
              </a:ext>
            </a:extLst>
          </p:cNvPr>
          <p:cNvSpPr txBox="1"/>
          <p:nvPr/>
        </p:nvSpPr>
        <p:spPr>
          <a:xfrm>
            <a:off x="-2209" y="119270"/>
            <a:ext cx="357146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err="1"/>
              <a:t>Yuraja</a:t>
            </a:r>
            <a:r>
              <a:rPr lang="en-US" sz="1600" b="1"/>
              <a:t> Kadari -Year Assigned 1998</a:t>
            </a:r>
            <a:r>
              <a:rPr lang="en-US" sz="1600">
                <a:cs typeface="Calibri"/>
              </a:rPr>
              <a:t>​</a:t>
            </a:r>
          </a:p>
        </p:txBody>
      </p:sp>
    </p:spTree>
    <p:extLst>
      <p:ext uri="{BB962C8B-B14F-4D97-AF65-F5344CB8AC3E}">
        <p14:creationId xmlns:p14="http://schemas.microsoft.com/office/powerpoint/2010/main" val="984847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Load EMR using putty</a:t>
            </a:r>
          </a:p>
        </p:txBody>
      </p:sp>
      <p:sp>
        <p:nvSpPr>
          <p:cNvPr id="7" name="TextBox 6"/>
          <p:cNvSpPr txBox="1"/>
          <p:nvPr/>
        </p:nvSpPr>
        <p:spPr>
          <a:xfrm flipH="1">
            <a:off x="264078" y="5108661"/>
            <a:ext cx="11749433" cy="2031325"/>
          </a:xfrm>
          <a:prstGeom prst="rect">
            <a:avLst/>
          </a:prstGeom>
          <a:noFill/>
        </p:spPr>
        <p:txBody>
          <a:bodyPr wrap="square" lIns="91440" tIns="45720" rIns="91440" bIns="45720" rtlCol="0" anchor="t">
            <a:spAutoFit/>
          </a:bodyPr>
          <a:lstStyle/>
          <a:p>
            <a:pPr marL="342900" indent="-342900">
              <a:buAutoNum type="arabicPeriod"/>
            </a:pPr>
            <a:r>
              <a:rPr lang="en-US">
                <a:ea typeface="+mn-lt"/>
                <a:cs typeface="+mn-lt"/>
              </a:rPr>
              <a:t>Download and install PuTTY on your local machine.</a:t>
            </a:r>
            <a:endParaRPr lang="en-US">
              <a:cs typeface="Calibri" panose="020F0502020204030204"/>
            </a:endParaRPr>
          </a:p>
          <a:p>
            <a:pPr marL="342900" indent="-342900">
              <a:buAutoNum type="arabicPeriod"/>
            </a:pPr>
            <a:r>
              <a:rPr lang="en-US">
                <a:ea typeface="+mn-lt"/>
                <a:cs typeface="+mn-lt"/>
              </a:rPr>
              <a:t>Obtain the public DNS of your EMR master node from the EMR console.</a:t>
            </a:r>
            <a:endParaRPr lang="en-US">
              <a:cs typeface="Calibri" panose="020F0502020204030204"/>
            </a:endParaRPr>
          </a:p>
          <a:p>
            <a:pPr marL="342900" indent="-342900">
              <a:buAutoNum type="arabicPeriod"/>
            </a:pPr>
            <a:r>
              <a:rPr lang="en-US">
                <a:ea typeface="+mn-lt"/>
                <a:cs typeface="+mn-lt"/>
              </a:rPr>
              <a:t>Open PuTTY and enter the DNS in the "Host Name" field, select "SSH" as the connection type, and enter "22" as the port.</a:t>
            </a:r>
            <a:endParaRPr lang="en-US">
              <a:cs typeface="Calibri" panose="020F0502020204030204"/>
            </a:endParaRPr>
          </a:p>
          <a:p>
            <a:pPr marL="342900" indent="-342900">
              <a:buAutoNum type="arabicPeriod"/>
            </a:pPr>
            <a:r>
              <a:rPr lang="en-US">
                <a:ea typeface="+mn-lt"/>
                <a:cs typeface="+mn-lt"/>
              </a:rPr>
              <a:t>In the "Connection" -&gt; "SSH" -&gt; "Auth" section, select the private key file (.</a:t>
            </a:r>
            <a:r>
              <a:rPr lang="en-US" err="1">
                <a:ea typeface="+mn-lt"/>
                <a:cs typeface="+mn-lt"/>
              </a:rPr>
              <a:t>pkf</a:t>
            </a:r>
            <a:r>
              <a:rPr lang="en-US">
                <a:ea typeface="+mn-lt"/>
                <a:cs typeface="+mn-lt"/>
              </a:rPr>
              <a:t>) for the EMR cluster.</a:t>
            </a:r>
            <a:endParaRPr lang="en-US">
              <a:cs typeface="Calibri" panose="020F0502020204030204"/>
            </a:endParaRPr>
          </a:p>
          <a:p>
            <a:pPr marL="342900" indent="-342900">
              <a:buAutoNum type="arabicPeriod"/>
            </a:pPr>
            <a:r>
              <a:rPr lang="en-US">
                <a:ea typeface="+mn-lt"/>
                <a:cs typeface="+mn-lt"/>
              </a:rPr>
              <a:t>Click "Open" to establish an SSH connection with the EMR cluster.</a:t>
            </a:r>
            <a:endParaRPr lang="en-US">
              <a:cs typeface="Calibri" panose="020F0502020204030204"/>
            </a:endParaRPr>
          </a:p>
          <a:p>
            <a:pPr marL="342900" indent="-342900">
              <a:buAutoNum type="arabicPeriod"/>
            </a:pPr>
            <a:endParaRPr lang="en-US">
              <a:cs typeface="Calibri" panose="020F0502020204030204"/>
            </a:endParaRPr>
          </a:p>
        </p:txBody>
      </p:sp>
      <p:sp>
        <p:nvSpPr>
          <p:cNvPr id="4" name="Text Box 3"/>
          <p:cNvSpPr txBox="1"/>
          <p:nvPr/>
        </p:nvSpPr>
        <p:spPr>
          <a:xfrm>
            <a:off x="1098550" y="1212850"/>
            <a:ext cx="10078720" cy="369332"/>
          </a:xfrm>
          <a:prstGeom prst="rect">
            <a:avLst/>
          </a:prstGeom>
          <a:noFill/>
        </p:spPr>
        <p:txBody>
          <a:bodyPr wrap="square" lIns="91440" tIns="45720" rIns="91440" bIns="45720" rtlCol="0" anchor="t">
            <a:spAutoFit/>
          </a:bodyPr>
          <a:lstStyle/>
          <a:p>
            <a:endParaRPr lang="en-US"/>
          </a:p>
        </p:txBody>
      </p:sp>
      <p:pic>
        <p:nvPicPr>
          <p:cNvPr id="3" name="Picture 4" descr="Graphical user interface, text, application, email&#10;&#10;Description automatically generated">
            <a:extLst>
              <a:ext uri="{FF2B5EF4-FFF2-40B4-BE49-F238E27FC236}">
                <a16:creationId xmlns:a16="http://schemas.microsoft.com/office/drawing/2014/main" id="{FE9A2479-583A-218E-957F-5D51CEA0D422}"/>
              </a:ext>
            </a:extLst>
          </p:cNvPr>
          <p:cNvPicPr>
            <a:picLocks noChangeAspect="1"/>
          </p:cNvPicPr>
          <p:nvPr/>
        </p:nvPicPr>
        <p:blipFill>
          <a:blip r:embed="rId2"/>
          <a:stretch>
            <a:fillRect/>
          </a:stretch>
        </p:blipFill>
        <p:spPr>
          <a:xfrm>
            <a:off x="130314" y="1522491"/>
            <a:ext cx="5724940" cy="3536932"/>
          </a:xfrm>
          <a:prstGeom prst="rect">
            <a:avLst/>
          </a:prstGeom>
        </p:spPr>
      </p:pic>
      <p:pic>
        <p:nvPicPr>
          <p:cNvPr id="5" name="Picture 5" descr="Graphical user interface, application&#10;&#10;Description automatically generated">
            <a:extLst>
              <a:ext uri="{FF2B5EF4-FFF2-40B4-BE49-F238E27FC236}">
                <a16:creationId xmlns:a16="http://schemas.microsoft.com/office/drawing/2014/main" id="{8987A0A7-1C7D-A7ED-E6BF-6DCB4E147850}"/>
              </a:ext>
            </a:extLst>
          </p:cNvPr>
          <p:cNvPicPr>
            <a:picLocks noChangeAspect="1"/>
          </p:cNvPicPr>
          <p:nvPr/>
        </p:nvPicPr>
        <p:blipFill>
          <a:blip r:embed="rId3"/>
          <a:stretch>
            <a:fillRect/>
          </a:stretch>
        </p:blipFill>
        <p:spPr>
          <a:xfrm>
            <a:off x="5961269" y="1480454"/>
            <a:ext cx="5934765" cy="3543700"/>
          </a:xfrm>
          <a:prstGeom prst="rect">
            <a:avLst/>
          </a:prstGeom>
        </p:spPr>
      </p:pic>
      <p:sp>
        <p:nvSpPr>
          <p:cNvPr id="6" name="TextBox 5">
            <a:extLst>
              <a:ext uri="{FF2B5EF4-FFF2-40B4-BE49-F238E27FC236}">
                <a16:creationId xmlns:a16="http://schemas.microsoft.com/office/drawing/2014/main" id="{0F4498FF-F0DA-AD81-13DE-40E8DA6B88DA}"/>
              </a:ext>
            </a:extLst>
          </p:cNvPr>
          <p:cNvSpPr txBox="1"/>
          <p:nvPr/>
        </p:nvSpPr>
        <p:spPr>
          <a:xfrm>
            <a:off x="86139" y="-2209"/>
            <a:ext cx="3836504" cy="3702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Yuraja Kadari -Year Assigned 1998</a:t>
            </a:r>
            <a:r>
              <a:rPr lang="en-US"/>
              <a:t>​</a:t>
            </a:r>
            <a:r>
              <a:rPr lang="en-US">
                <a:cs typeface="Calibri"/>
              </a:rPr>
              <a:t>​</a:t>
            </a:r>
            <a:endParaRPr lang="en-US"/>
          </a:p>
        </p:txBody>
      </p:sp>
    </p:spTree>
    <p:extLst>
      <p:ext uri="{BB962C8B-B14F-4D97-AF65-F5344CB8AC3E}">
        <p14:creationId xmlns:p14="http://schemas.microsoft.com/office/powerpoint/2010/main" val="1628954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a:solidFill>
                  <a:schemeClr val="bg1"/>
                </a:solidFill>
              </a:rPr>
              <a:t>WGET COMMAND </a:t>
            </a:r>
            <a:endParaRPr lang="en-US"/>
          </a:p>
        </p:txBody>
      </p:sp>
      <p:sp>
        <p:nvSpPr>
          <p:cNvPr id="7" name="TextBox 6"/>
          <p:cNvSpPr txBox="1"/>
          <p:nvPr/>
        </p:nvSpPr>
        <p:spPr>
          <a:xfrm flipH="1">
            <a:off x="893557" y="5892748"/>
            <a:ext cx="10026651" cy="368300"/>
          </a:xfrm>
          <a:prstGeom prst="rect">
            <a:avLst/>
          </a:prstGeom>
          <a:noFill/>
        </p:spPr>
        <p:txBody>
          <a:bodyPr wrap="square" rtlCol="0">
            <a:spAutoFit/>
          </a:bodyPr>
          <a:lstStyle/>
          <a:p>
            <a:endParaRPr lang="en-US"/>
          </a:p>
        </p:txBody>
      </p:sp>
      <p:sp>
        <p:nvSpPr>
          <p:cNvPr id="4" name="Text Box 3"/>
          <p:cNvSpPr txBox="1"/>
          <p:nvPr/>
        </p:nvSpPr>
        <p:spPr>
          <a:xfrm>
            <a:off x="1098550" y="1212850"/>
            <a:ext cx="10078720" cy="369332"/>
          </a:xfrm>
          <a:prstGeom prst="rect">
            <a:avLst/>
          </a:prstGeom>
          <a:noFill/>
        </p:spPr>
        <p:txBody>
          <a:bodyPr wrap="square" lIns="91440" tIns="45720" rIns="91440" bIns="45720" rtlCol="0" anchor="t">
            <a:spAutoFit/>
          </a:bodyPr>
          <a:lstStyle/>
          <a:p>
            <a:endParaRPr lang="en-US"/>
          </a:p>
        </p:txBody>
      </p:sp>
      <p:pic>
        <p:nvPicPr>
          <p:cNvPr id="3" name="Picture 4" descr="Text&#10;&#10;Description automatically generated">
            <a:extLst>
              <a:ext uri="{FF2B5EF4-FFF2-40B4-BE49-F238E27FC236}">
                <a16:creationId xmlns:a16="http://schemas.microsoft.com/office/drawing/2014/main" id="{E7EFF2F5-CF66-F09E-5B18-6A35494D1B0B}"/>
              </a:ext>
            </a:extLst>
          </p:cNvPr>
          <p:cNvPicPr>
            <a:picLocks noChangeAspect="1"/>
          </p:cNvPicPr>
          <p:nvPr/>
        </p:nvPicPr>
        <p:blipFill>
          <a:blip r:embed="rId2"/>
          <a:stretch>
            <a:fillRect/>
          </a:stretch>
        </p:blipFill>
        <p:spPr>
          <a:xfrm>
            <a:off x="130313" y="1461969"/>
            <a:ext cx="8949633" cy="5104668"/>
          </a:xfrm>
          <a:prstGeom prst="rect">
            <a:avLst/>
          </a:prstGeom>
        </p:spPr>
      </p:pic>
      <p:sp>
        <p:nvSpPr>
          <p:cNvPr id="5" name="TextBox 4">
            <a:extLst>
              <a:ext uri="{FF2B5EF4-FFF2-40B4-BE49-F238E27FC236}">
                <a16:creationId xmlns:a16="http://schemas.microsoft.com/office/drawing/2014/main" id="{8D7C0239-5D7D-B593-C545-596273B9278F}"/>
              </a:ext>
            </a:extLst>
          </p:cNvPr>
          <p:cNvSpPr txBox="1"/>
          <p:nvPr/>
        </p:nvSpPr>
        <p:spPr>
          <a:xfrm>
            <a:off x="9232348" y="2418521"/>
            <a:ext cx="2831547"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AutoNum type="arabicPeriod"/>
            </a:pPr>
            <a:r>
              <a:rPr lang="en-US">
                <a:cs typeface="Calibri"/>
              </a:rPr>
              <a:t>Here we are using WGET command for fetching our 1998.csv file from s3 to our Hadoop Environment.</a:t>
            </a:r>
          </a:p>
          <a:p>
            <a:pPr marL="342900" indent="-342900" algn="just">
              <a:buAutoNum type="arabicPeriod"/>
            </a:pPr>
            <a:r>
              <a:rPr lang="en-US">
                <a:cs typeface="Calibri"/>
              </a:rPr>
              <a:t>Creating directory name as YURAZA.</a:t>
            </a:r>
          </a:p>
          <a:p>
            <a:pPr marL="342900" indent="-342900" algn="just">
              <a:buAutoNum type="arabicPeriod"/>
            </a:pPr>
            <a:r>
              <a:rPr lang="en-US">
                <a:cs typeface="Calibri"/>
              </a:rPr>
              <a:t>Putting file 1998.csv to that directory.</a:t>
            </a:r>
          </a:p>
          <a:p>
            <a:pPr marL="342900" indent="-342900" algn="just">
              <a:buAutoNum type="arabicPeriod"/>
            </a:pPr>
            <a:r>
              <a:rPr lang="en-US">
                <a:cs typeface="Calibri"/>
              </a:rPr>
              <a:t>Establishing Hive environment using Hive command </a:t>
            </a:r>
          </a:p>
        </p:txBody>
      </p:sp>
      <p:sp>
        <p:nvSpPr>
          <p:cNvPr id="6" name="TextBox 5">
            <a:extLst>
              <a:ext uri="{FF2B5EF4-FFF2-40B4-BE49-F238E27FC236}">
                <a16:creationId xmlns:a16="http://schemas.microsoft.com/office/drawing/2014/main" id="{7A8815BB-AAA7-87E6-1968-E3E839917083}"/>
              </a:ext>
            </a:extLst>
          </p:cNvPr>
          <p:cNvSpPr txBox="1"/>
          <p:nvPr/>
        </p:nvSpPr>
        <p:spPr>
          <a:xfrm>
            <a:off x="9077739" y="1667565"/>
            <a:ext cx="314076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Steps for loading data into Hadoop ENV:</a:t>
            </a:r>
          </a:p>
        </p:txBody>
      </p:sp>
      <p:sp>
        <p:nvSpPr>
          <p:cNvPr id="8" name="TextBox 7">
            <a:extLst>
              <a:ext uri="{FF2B5EF4-FFF2-40B4-BE49-F238E27FC236}">
                <a16:creationId xmlns:a16="http://schemas.microsoft.com/office/drawing/2014/main" id="{D061FC57-E71A-6E02-2112-7BA890D89821}"/>
              </a:ext>
            </a:extLst>
          </p:cNvPr>
          <p:cNvSpPr txBox="1"/>
          <p:nvPr/>
        </p:nvSpPr>
        <p:spPr>
          <a:xfrm>
            <a:off x="130313" y="64052"/>
            <a:ext cx="40021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Yuraja Kadari -Year Assigned 1998</a:t>
            </a:r>
            <a:r>
              <a:rPr lang="en-US"/>
              <a:t>​</a:t>
            </a:r>
            <a:r>
              <a:rPr lang="en-US">
                <a:cs typeface="Calibri"/>
              </a:rPr>
              <a:t>​</a:t>
            </a:r>
            <a:endParaRPr lang="en-US"/>
          </a:p>
        </p:txBody>
      </p:sp>
    </p:spTree>
    <p:extLst>
      <p:ext uri="{BB962C8B-B14F-4D97-AF65-F5344CB8AC3E}">
        <p14:creationId xmlns:p14="http://schemas.microsoft.com/office/powerpoint/2010/main" val="1139812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9662" y="643467"/>
            <a:ext cx="11210925" cy="744836"/>
          </a:xfrm>
        </p:spPr>
        <p:txBody>
          <a:bodyPr vert="horz" lIns="91440" tIns="45720" rIns="91440" bIns="45720" rtlCol="0" anchor="ctr">
            <a:normAutofit/>
          </a:bodyPr>
          <a:lstStyle/>
          <a:p>
            <a:pPr algn="ctr"/>
            <a:r>
              <a:rPr lang="en-US" sz="3200">
                <a:solidFill>
                  <a:schemeClr val="bg1"/>
                </a:solidFill>
                <a:ea typeface="+mj-lt"/>
                <a:cs typeface="+mj-lt"/>
              </a:rPr>
              <a:t>LOAD AND DISPLAY TABLE</a:t>
            </a:r>
            <a:endParaRPr lang="en-US"/>
          </a:p>
        </p:txBody>
      </p:sp>
      <p:sp>
        <p:nvSpPr>
          <p:cNvPr id="7" name="TextBox 6"/>
          <p:cNvSpPr txBox="1"/>
          <p:nvPr/>
        </p:nvSpPr>
        <p:spPr>
          <a:xfrm flipH="1">
            <a:off x="-45138" y="4777357"/>
            <a:ext cx="10280652" cy="400110"/>
          </a:xfrm>
          <a:prstGeom prst="rect">
            <a:avLst/>
          </a:prstGeom>
          <a:noFill/>
        </p:spPr>
        <p:txBody>
          <a:bodyPr wrap="square" lIns="91440" tIns="45720" rIns="91440" bIns="45720" rtlCol="0" anchor="t">
            <a:spAutoFit/>
          </a:bodyPr>
          <a:lstStyle/>
          <a:p>
            <a:r>
              <a:rPr lang="en-US" sz="2000" b="1">
                <a:cs typeface="Calibri"/>
              </a:rPr>
              <a:t>Data Loading:</a:t>
            </a:r>
            <a:r>
              <a:rPr lang="en-US">
                <a:cs typeface="Calibri"/>
              </a:rPr>
              <a:t> load data </a:t>
            </a:r>
            <a:r>
              <a:rPr lang="en-US" err="1">
                <a:cs typeface="Calibri"/>
              </a:rPr>
              <a:t>inpath</a:t>
            </a:r>
            <a:r>
              <a:rPr lang="en-US">
                <a:cs typeface="Calibri"/>
              </a:rPr>
              <a:t> '/</a:t>
            </a:r>
            <a:r>
              <a:rPr lang="en-US" err="1">
                <a:cs typeface="Calibri"/>
              </a:rPr>
              <a:t>yuraza</a:t>
            </a:r>
            <a:r>
              <a:rPr lang="en-US">
                <a:cs typeface="Calibri"/>
              </a:rPr>
              <a:t>/csv/1998.csv' into table YURAZANEW_AIRLINESPROJECT ;</a:t>
            </a:r>
            <a:endParaRPr lang="en-US"/>
          </a:p>
        </p:txBody>
      </p:sp>
      <p:sp>
        <p:nvSpPr>
          <p:cNvPr id="4" name="Text Box 3"/>
          <p:cNvSpPr txBox="1"/>
          <p:nvPr/>
        </p:nvSpPr>
        <p:spPr>
          <a:xfrm>
            <a:off x="1098550" y="1212850"/>
            <a:ext cx="10078720" cy="369332"/>
          </a:xfrm>
          <a:prstGeom prst="rect">
            <a:avLst/>
          </a:prstGeom>
          <a:noFill/>
        </p:spPr>
        <p:txBody>
          <a:bodyPr wrap="square" lIns="91440" tIns="45720" rIns="91440" bIns="45720" rtlCol="0" anchor="t">
            <a:spAutoFit/>
          </a:bodyPr>
          <a:lstStyle/>
          <a:p>
            <a:endParaRPr lang="en-US"/>
          </a:p>
        </p:txBody>
      </p:sp>
      <p:sp>
        <p:nvSpPr>
          <p:cNvPr id="3" name="TextBox 2">
            <a:extLst>
              <a:ext uri="{FF2B5EF4-FFF2-40B4-BE49-F238E27FC236}">
                <a16:creationId xmlns:a16="http://schemas.microsoft.com/office/drawing/2014/main" id="{0619C675-5804-9E8E-A1B1-091494D59BEE}"/>
              </a:ext>
            </a:extLst>
          </p:cNvPr>
          <p:cNvSpPr txBox="1"/>
          <p:nvPr/>
        </p:nvSpPr>
        <p:spPr>
          <a:xfrm>
            <a:off x="5522" y="1397000"/>
            <a:ext cx="11975545" cy="17653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b="1">
                <a:cs typeface="Calibri"/>
              </a:rPr>
              <a:t>Table Creation:</a:t>
            </a:r>
            <a:r>
              <a:rPr lang="en-US">
                <a:cs typeface="Calibri"/>
              </a:rPr>
              <a:t> </a:t>
            </a:r>
            <a:r>
              <a:rPr lang="en-US">
                <a:ea typeface="+mn-lt"/>
                <a:cs typeface="+mn-lt"/>
              </a:rPr>
              <a:t>CREATE EXTERNAL TABLE IF NOT EXISTS YURAZANEW_AIRLINESPROJECT  (Year INT, Month INT, </a:t>
            </a:r>
            <a:r>
              <a:rPr lang="en-US" err="1">
                <a:ea typeface="+mn-lt"/>
                <a:cs typeface="+mn-lt"/>
              </a:rPr>
              <a:t>DayofMonth</a:t>
            </a:r>
            <a:r>
              <a:rPr lang="en-US">
                <a:ea typeface="+mn-lt"/>
                <a:cs typeface="+mn-lt"/>
              </a:rPr>
              <a:t> INT, </a:t>
            </a:r>
            <a:r>
              <a:rPr lang="en-US" err="1">
                <a:ea typeface="+mn-lt"/>
                <a:cs typeface="+mn-lt"/>
              </a:rPr>
              <a:t>DayOfWeek</a:t>
            </a:r>
            <a:r>
              <a:rPr lang="en-US">
                <a:ea typeface="+mn-lt"/>
                <a:cs typeface="+mn-lt"/>
              </a:rPr>
              <a:t> INT, </a:t>
            </a:r>
            <a:r>
              <a:rPr lang="en-US" err="1">
                <a:ea typeface="+mn-lt"/>
                <a:cs typeface="+mn-lt"/>
              </a:rPr>
              <a:t>DepTime</a:t>
            </a:r>
            <a:r>
              <a:rPr lang="en-US">
                <a:ea typeface="+mn-lt"/>
                <a:cs typeface="+mn-lt"/>
              </a:rPr>
              <a:t> INT, </a:t>
            </a:r>
            <a:r>
              <a:rPr lang="en-US" err="1">
                <a:ea typeface="+mn-lt"/>
                <a:cs typeface="+mn-lt"/>
              </a:rPr>
              <a:t>CRSDepTime</a:t>
            </a:r>
            <a:r>
              <a:rPr lang="en-US">
                <a:ea typeface="+mn-lt"/>
                <a:cs typeface="+mn-lt"/>
              </a:rPr>
              <a:t> INT, </a:t>
            </a:r>
            <a:r>
              <a:rPr lang="en-US" err="1">
                <a:ea typeface="+mn-lt"/>
                <a:cs typeface="+mn-lt"/>
              </a:rPr>
              <a:t>ArrTime</a:t>
            </a:r>
            <a:r>
              <a:rPr lang="en-US">
                <a:ea typeface="+mn-lt"/>
                <a:cs typeface="+mn-lt"/>
              </a:rPr>
              <a:t> INT, CRSArrTime INT, </a:t>
            </a:r>
            <a:r>
              <a:rPr lang="en-US" err="1">
                <a:ea typeface="+mn-lt"/>
                <a:cs typeface="+mn-lt"/>
              </a:rPr>
              <a:t>UniqueCarrier</a:t>
            </a:r>
            <a:r>
              <a:rPr lang="en-US">
                <a:ea typeface="+mn-lt"/>
                <a:cs typeface="+mn-lt"/>
              </a:rPr>
              <a:t> STRING, </a:t>
            </a:r>
            <a:r>
              <a:rPr lang="en-US" err="1">
                <a:ea typeface="+mn-lt"/>
                <a:cs typeface="+mn-lt"/>
              </a:rPr>
              <a:t>FlightNum</a:t>
            </a:r>
            <a:r>
              <a:rPr lang="en-US">
                <a:ea typeface="+mn-lt"/>
                <a:cs typeface="+mn-lt"/>
              </a:rPr>
              <a:t> INT, </a:t>
            </a:r>
            <a:r>
              <a:rPr lang="en-US" err="1">
                <a:ea typeface="+mn-lt"/>
                <a:cs typeface="+mn-lt"/>
              </a:rPr>
              <a:t>TailNum</a:t>
            </a:r>
            <a:r>
              <a:rPr lang="en-US">
                <a:ea typeface="+mn-lt"/>
                <a:cs typeface="+mn-lt"/>
              </a:rPr>
              <a:t> STRING, </a:t>
            </a:r>
            <a:r>
              <a:rPr lang="en-US" err="1">
                <a:ea typeface="+mn-lt"/>
                <a:cs typeface="+mn-lt"/>
              </a:rPr>
              <a:t>ActualElapsedTime</a:t>
            </a:r>
            <a:r>
              <a:rPr lang="en-US">
                <a:ea typeface="+mn-lt"/>
                <a:cs typeface="+mn-lt"/>
              </a:rPr>
              <a:t> INT, </a:t>
            </a:r>
            <a:r>
              <a:rPr lang="en-US" err="1">
                <a:ea typeface="+mn-lt"/>
                <a:cs typeface="+mn-lt"/>
              </a:rPr>
              <a:t>CRSElapsedTime</a:t>
            </a:r>
            <a:r>
              <a:rPr lang="en-US">
                <a:ea typeface="+mn-lt"/>
                <a:cs typeface="+mn-lt"/>
              </a:rPr>
              <a:t> INT, </a:t>
            </a:r>
            <a:r>
              <a:rPr lang="en-US" err="1">
                <a:ea typeface="+mn-lt"/>
                <a:cs typeface="+mn-lt"/>
              </a:rPr>
              <a:t>AirTime</a:t>
            </a:r>
            <a:r>
              <a:rPr lang="en-US">
                <a:ea typeface="+mn-lt"/>
                <a:cs typeface="+mn-lt"/>
              </a:rPr>
              <a:t> INT, </a:t>
            </a:r>
            <a:r>
              <a:rPr lang="en-US" err="1">
                <a:ea typeface="+mn-lt"/>
                <a:cs typeface="+mn-lt"/>
              </a:rPr>
              <a:t>ArrDelay</a:t>
            </a:r>
            <a:r>
              <a:rPr lang="en-US">
                <a:ea typeface="+mn-lt"/>
                <a:cs typeface="+mn-lt"/>
              </a:rPr>
              <a:t> INT, </a:t>
            </a:r>
            <a:r>
              <a:rPr lang="en-US" err="1">
                <a:ea typeface="+mn-lt"/>
                <a:cs typeface="+mn-lt"/>
              </a:rPr>
              <a:t>DepDelay</a:t>
            </a:r>
            <a:r>
              <a:rPr lang="en-US">
                <a:ea typeface="+mn-lt"/>
                <a:cs typeface="+mn-lt"/>
              </a:rPr>
              <a:t> INT, Origin STRING, Dest STRING, Distance INT, </a:t>
            </a:r>
            <a:r>
              <a:rPr lang="en-US" err="1">
                <a:ea typeface="+mn-lt"/>
                <a:cs typeface="+mn-lt"/>
              </a:rPr>
              <a:t>TaxiIn</a:t>
            </a:r>
            <a:r>
              <a:rPr lang="en-US">
                <a:ea typeface="+mn-lt"/>
                <a:cs typeface="+mn-lt"/>
              </a:rPr>
              <a:t> INT, </a:t>
            </a:r>
            <a:r>
              <a:rPr lang="en-US" err="1">
                <a:ea typeface="+mn-lt"/>
                <a:cs typeface="+mn-lt"/>
              </a:rPr>
              <a:t>TaxiOut</a:t>
            </a:r>
            <a:r>
              <a:rPr lang="en-US">
                <a:ea typeface="+mn-lt"/>
                <a:cs typeface="+mn-lt"/>
              </a:rPr>
              <a:t> INT, Cancelled INT, </a:t>
            </a:r>
            <a:r>
              <a:rPr lang="en-US" err="1">
                <a:ea typeface="+mn-lt"/>
                <a:cs typeface="+mn-lt"/>
              </a:rPr>
              <a:t>CancellationCode</a:t>
            </a:r>
            <a:r>
              <a:rPr lang="en-US">
                <a:ea typeface="+mn-lt"/>
                <a:cs typeface="+mn-lt"/>
              </a:rPr>
              <a:t> STRING, Diverted INT, </a:t>
            </a:r>
            <a:r>
              <a:rPr lang="en-US" err="1">
                <a:ea typeface="+mn-lt"/>
                <a:cs typeface="+mn-lt"/>
              </a:rPr>
              <a:t>CarrierDelay</a:t>
            </a:r>
            <a:r>
              <a:rPr lang="en-US">
                <a:ea typeface="+mn-lt"/>
                <a:cs typeface="+mn-lt"/>
              </a:rPr>
              <a:t> INT, </a:t>
            </a:r>
            <a:r>
              <a:rPr lang="en-US" err="1">
                <a:ea typeface="+mn-lt"/>
                <a:cs typeface="+mn-lt"/>
              </a:rPr>
              <a:t>WeatherDelay</a:t>
            </a:r>
            <a:r>
              <a:rPr lang="en-US">
                <a:ea typeface="+mn-lt"/>
                <a:cs typeface="+mn-lt"/>
              </a:rPr>
              <a:t> INT, </a:t>
            </a:r>
            <a:r>
              <a:rPr lang="en-US" err="1">
                <a:ea typeface="+mn-lt"/>
                <a:cs typeface="+mn-lt"/>
              </a:rPr>
              <a:t>NASDelay</a:t>
            </a:r>
            <a:r>
              <a:rPr lang="en-US">
                <a:ea typeface="+mn-lt"/>
                <a:cs typeface="+mn-lt"/>
              </a:rPr>
              <a:t> INT, </a:t>
            </a:r>
            <a:r>
              <a:rPr lang="en-US" err="1">
                <a:ea typeface="+mn-lt"/>
                <a:cs typeface="+mn-lt"/>
              </a:rPr>
              <a:t>SecurityDelay</a:t>
            </a:r>
            <a:r>
              <a:rPr lang="en-US">
                <a:ea typeface="+mn-lt"/>
                <a:cs typeface="+mn-lt"/>
              </a:rPr>
              <a:t> INT, </a:t>
            </a:r>
            <a:r>
              <a:rPr lang="en-US" err="1">
                <a:ea typeface="+mn-lt"/>
                <a:cs typeface="+mn-lt"/>
              </a:rPr>
              <a:t>LateAircraftDelay</a:t>
            </a:r>
            <a:r>
              <a:rPr lang="en-US">
                <a:ea typeface="+mn-lt"/>
                <a:cs typeface="+mn-lt"/>
              </a:rPr>
              <a:t> INT) ROW FORMAT DELIMITED FIELDS TERMINATED BY "," </a:t>
            </a:r>
            <a:r>
              <a:rPr lang="en-US" err="1">
                <a:ea typeface="+mn-lt"/>
                <a:cs typeface="+mn-lt"/>
              </a:rPr>
              <a:t>tblproperties</a:t>
            </a:r>
            <a:r>
              <a:rPr lang="en-US">
                <a:ea typeface="+mn-lt"/>
                <a:cs typeface="+mn-lt"/>
              </a:rPr>
              <a:t>("</a:t>
            </a:r>
            <a:r>
              <a:rPr lang="en-US" err="1">
                <a:ea typeface="+mn-lt"/>
                <a:cs typeface="+mn-lt"/>
              </a:rPr>
              <a:t>skip.header.line.count</a:t>
            </a:r>
            <a:r>
              <a:rPr lang="en-US">
                <a:ea typeface="+mn-lt"/>
                <a:cs typeface="+mn-lt"/>
              </a:rPr>
              <a:t>"="1"); </a:t>
            </a:r>
          </a:p>
        </p:txBody>
      </p:sp>
      <p:pic>
        <p:nvPicPr>
          <p:cNvPr id="5" name="Picture 5" descr="Text&#10;&#10;Description automatically generated">
            <a:extLst>
              <a:ext uri="{FF2B5EF4-FFF2-40B4-BE49-F238E27FC236}">
                <a16:creationId xmlns:a16="http://schemas.microsoft.com/office/drawing/2014/main" id="{B06FB34E-F3CD-119A-E0E6-2CE7D6F89706}"/>
              </a:ext>
            </a:extLst>
          </p:cNvPr>
          <p:cNvPicPr>
            <a:picLocks noChangeAspect="1"/>
          </p:cNvPicPr>
          <p:nvPr/>
        </p:nvPicPr>
        <p:blipFill>
          <a:blip r:embed="rId2"/>
          <a:stretch>
            <a:fillRect/>
          </a:stretch>
        </p:blipFill>
        <p:spPr>
          <a:xfrm>
            <a:off x="108227" y="3160763"/>
            <a:ext cx="11975546" cy="1508301"/>
          </a:xfrm>
          <a:prstGeom prst="rect">
            <a:avLst/>
          </a:prstGeom>
        </p:spPr>
      </p:pic>
      <p:pic>
        <p:nvPicPr>
          <p:cNvPr id="6" name="Picture 7" descr="Calendar&#10;&#10;Description automatically generated">
            <a:extLst>
              <a:ext uri="{FF2B5EF4-FFF2-40B4-BE49-F238E27FC236}">
                <a16:creationId xmlns:a16="http://schemas.microsoft.com/office/drawing/2014/main" id="{E8D51B9D-07D6-2109-220F-E456C122FA7F}"/>
              </a:ext>
            </a:extLst>
          </p:cNvPr>
          <p:cNvPicPr>
            <a:picLocks noChangeAspect="1"/>
          </p:cNvPicPr>
          <p:nvPr/>
        </p:nvPicPr>
        <p:blipFill>
          <a:blip r:embed="rId3"/>
          <a:stretch>
            <a:fillRect/>
          </a:stretch>
        </p:blipFill>
        <p:spPr>
          <a:xfrm>
            <a:off x="108226" y="5171026"/>
            <a:ext cx="11975547" cy="1640122"/>
          </a:xfrm>
          <a:prstGeom prst="rect">
            <a:avLst/>
          </a:prstGeom>
        </p:spPr>
      </p:pic>
      <p:sp>
        <p:nvSpPr>
          <p:cNvPr id="8" name="TextBox 7">
            <a:extLst>
              <a:ext uri="{FF2B5EF4-FFF2-40B4-BE49-F238E27FC236}">
                <a16:creationId xmlns:a16="http://schemas.microsoft.com/office/drawing/2014/main" id="{897FBFC7-4AA8-B494-6CE4-B2EC3A44D323}"/>
              </a:ext>
            </a:extLst>
          </p:cNvPr>
          <p:cNvSpPr txBox="1"/>
          <p:nvPr/>
        </p:nvSpPr>
        <p:spPr>
          <a:xfrm>
            <a:off x="141356" y="41965"/>
            <a:ext cx="418989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Yuraja Kadari -Year Assigned 1998</a:t>
            </a:r>
            <a:r>
              <a:rPr lang="en-US"/>
              <a:t>​</a:t>
            </a:r>
            <a:r>
              <a:rPr lang="en-US">
                <a:cs typeface="Calibri"/>
              </a:rPr>
              <a:t>​</a:t>
            </a:r>
            <a:endParaRPr lang="en-US"/>
          </a:p>
        </p:txBody>
      </p:sp>
    </p:spTree>
    <p:extLst>
      <p:ext uri="{BB962C8B-B14F-4D97-AF65-F5344CB8AC3E}">
        <p14:creationId xmlns:p14="http://schemas.microsoft.com/office/powerpoint/2010/main" val="1531229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a:spLocks noGrp="1"/>
          </p:cNvSpPr>
          <p:nvPr/>
        </p:nvSpPr>
        <p:spPr>
          <a:xfrm>
            <a:off x="556532" y="643467"/>
            <a:ext cx="11210925" cy="744836"/>
          </a:xfrm>
          <a:prstGeom prst="rect">
            <a:avLst/>
          </a:prstGeom>
        </p:spPr>
        <p:txBody>
          <a:bodyPr vert="horz" lIns="91440" tIns="45720" rIns="91440" bIns="45720" rtlCol="0" anchor="ctr" anchorCtr="0">
            <a:normAutofit/>
          </a:bodyPr>
          <a:lst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a:lstStyle>
          <a:p>
            <a:pPr algn="ctr">
              <a:lnSpc>
                <a:spcPct val="90000"/>
              </a:lnSpc>
              <a:spcAft>
                <a:spcPts val="600"/>
              </a:spcAft>
            </a:pPr>
            <a:r>
              <a:rPr lang="en-US" sz="2200" kern="1200">
                <a:solidFill>
                  <a:schemeClr val="bg1"/>
                </a:solidFill>
                <a:latin typeface="+mj-lt"/>
                <a:ea typeface="+mj-ea"/>
                <a:cs typeface="+mj-cs"/>
                <a:sym typeface="+mn-ea"/>
              </a:rPr>
              <a:t>Query to </a:t>
            </a:r>
            <a:r>
              <a:rPr lang="en-US" sz="2200" kern="1200">
                <a:solidFill>
                  <a:schemeClr val="bg1"/>
                </a:solidFill>
                <a:effectLst/>
                <a:latin typeface="+mj-lt"/>
                <a:ea typeface="+mj-ea"/>
                <a:cs typeface="+mj-cs"/>
                <a:sym typeface="+mn-ea"/>
              </a:rPr>
              <a:t>determine the three airports with the highest delay time (in hours)</a:t>
            </a:r>
            <a:endParaRPr lang="en-US" sz="2200" kern="1200">
              <a:solidFill>
                <a:schemeClr val="bg1"/>
              </a:solidFill>
              <a:latin typeface="+mj-lt"/>
              <a:ea typeface="+mj-ea"/>
              <a:cs typeface="+mj-cs"/>
            </a:endParaRPr>
          </a:p>
        </p:txBody>
      </p:sp>
      <p:sp>
        <p:nvSpPr>
          <p:cNvPr id="2" name="TextBox 1">
            <a:extLst>
              <a:ext uri="{FF2B5EF4-FFF2-40B4-BE49-F238E27FC236}">
                <a16:creationId xmlns:a16="http://schemas.microsoft.com/office/drawing/2014/main" id="{F5751F68-5AEA-F4B7-C998-7BD1BD4FE9AF}"/>
              </a:ext>
            </a:extLst>
          </p:cNvPr>
          <p:cNvSpPr txBox="1"/>
          <p:nvPr/>
        </p:nvSpPr>
        <p:spPr>
          <a:xfrm>
            <a:off x="220869" y="1468782"/>
            <a:ext cx="11809894"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ea typeface="+mn-lt"/>
                <a:cs typeface="+mn-lt"/>
              </a:rPr>
              <a:t>Query:</a:t>
            </a:r>
            <a:r>
              <a:rPr lang="en-US">
                <a:ea typeface="+mn-lt"/>
                <a:cs typeface="+mn-lt"/>
              </a:rPr>
              <a:t> SELECT Origin AS Airport, SUM((</a:t>
            </a:r>
            <a:r>
              <a:rPr lang="en-US" err="1">
                <a:ea typeface="+mn-lt"/>
                <a:cs typeface="+mn-lt"/>
              </a:rPr>
              <a:t>ArrDelay</a:t>
            </a:r>
            <a:r>
              <a:rPr lang="en-US">
                <a:ea typeface="+mn-lt"/>
                <a:cs typeface="+mn-lt"/>
              </a:rPr>
              <a:t> + </a:t>
            </a:r>
            <a:r>
              <a:rPr lang="en-US" err="1">
                <a:ea typeface="+mn-lt"/>
                <a:cs typeface="+mn-lt"/>
              </a:rPr>
              <a:t>DepDelay</a:t>
            </a:r>
            <a:r>
              <a:rPr lang="en-US">
                <a:ea typeface="+mn-lt"/>
                <a:cs typeface="+mn-lt"/>
              </a:rPr>
              <a:t>) / 60.0) AS DelayHours FROM YURAJANEW_AIRLINESPROJECT WHERE Origin IS NOT NULL AND </a:t>
            </a:r>
            <a:r>
              <a:rPr lang="en-US" err="1">
                <a:ea typeface="+mn-lt"/>
                <a:cs typeface="+mn-lt"/>
              </a:rPr>
              <a:t>ArrDelay</a:t>
            </a:r>
            <a:r>
              <a:rPr lang="en-US">
                <a:ea typeface="+mn-lt"/>
                <a:cs typeface="+mn-lt"/>
              </a:rPr>
              <a:t> IS NOT NULL AND </a:t>
            </a:r>
            <a:r>
              <a:rPr lang="en-US" err="1">
                <a:ea typeface="+mn-lt"/>
                <a:cs typeface="+mn-lt"/>
              </a:rPr>
              <a:t>DepDelay</a:t>
            </a:r>
            <a:r>
              <a:rPr lang="en-US">
                <a:ea typeface="+mn-lt"/>
                <a:cs typeface="+mn-lt"/>
              </a:rPr>
              <a:t> IS NOT NULL GROUP BY Origin ORDER BY DelayHours DESC LIMIT 3;</a:t>
            </a:r>
          </a:p>
        </p:txBody>
      </p:sp>
      <p:pic>
        <p:nvPicPr>
          <p:cNvPr id="3" name="Picture 4" descr="Text&#10;&#10;Description automatically generated">
            <a:extLst>
              <a:ext uri="{FF2B5EF4-FFF2-40B4-BE49-F238E27FC236}">
                <a16:creationId xmlns:a16="http://schemas.microsoft.com/office/drawing/2014/main" id="{D45A7325-BF13-7091-0A3A-B917B1A47E09}"/>
              </a:ext>
            </a:extLst>
          </p:cNvPr>
          <p:cNvPicPr>
            <a:picLocks noChangeAspect="1"/>
          </p:cNvPicPr>
          <p:nvPr/>
        </p:nvPicPr>
        <p:blipFill>
          <a:blip r:embed="rId2"/>
          <a:stretch>
            <a:fillRect/>
          </a:stretch>
        </p:blipFill>
        <p:spPr>
          <a:xfrm>
            <a:off x="97183" y="2410856"/>
            <a:ext cx="12019720" cy="3107506"/>
          </a:xfrm>
          <a:prstGeom prst="rect">
            <a:avLst/>
          </a:prstGeom>
        </p:spPr>
      </p:pic>
      <p:sp>
        <p:nvSpPr>
          <p:cNvPr id="5" name="TextBox 4">
            <a:extLst>
              <a:ext uri="{FF2B5EF4-FFF2-40B4-BE49-F238E27FC236}">
                <a16:creationId xmlns:a16="http://schemas.microsoft.com/office/drawing/2014/main" id="{ACB5D8CB-EC90-04FE-E1F8-EEF7A6852568}"/>
              </a:ext>
            </a:extLst>
          </p:cNvPr>
          <p:cNvSpPr txBox="1"/>
          <p:nvPr/>
        </p:nvSpPr>
        <p:spPr>
          <a:xfrm>
            <a:off x="165652" y="5590760"/>
            <a:ext cx="1177676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Query </a:t>
            </a:r>
            <a:r>
              <a:rPr lang="en-US" b="1" err="1">
                <a:ea typeface="+mn-lt"/>
                <a:cs typeface="+mn-lt"/>
              </a:rPr>
              <a:t>Explaination</a:t>
            </a:r>
            <a:r>
              <a:rPr lang="en-US" b="1">
                <a:ea typeface="+mn-lt"/>
                <a:cs typeface="+mn-lt"/>
              </a:rPr>
              <a:t>: </a:t>
            </a:r>
            <a:r>
              <a:rPr lang="en-US">
                <a:ea typeface="+mn-lt"/>
                <a:cs typeface="+mn-lt"/>
              </a:rPr>
              <a:t>The SQL query is selecting the "Origin" column from the "YURAJANEW_AIRLINESPROJECT" table and calculating the total delay time (in hours) by adding the "</a:t>
            </a:r>
            <a:r>
              <a:rPr lang="en-US" err="1">
                <a:ea typeface="+mn-lt"/>
                <a:cs typeface="+mn-lt"/>
              </a:rPr>
              <a:t>ArrDelay</a:t>
            </a:r>
            <a:r>
              <a:rPr lang="en-US">
                <a:ea typeface="+mn-lt"/>
                <a:cs typeface="+mn-lt"/>
              </a:rPr>
              <a:t>" and "</a:t>
            </a:r>
            <a:r>
              <a:rPr lang="en-US" err="1">
                <a:ea typeface="+mn-lt"/>
                <a:cs typeface="+mn-lt"/>
              </a:rPr>
              <a:t>DepDelay</a:t>
            </a:r>
            <a:r>
              <a:rPr lang="en-US">
                <a:ea typeface="+mn-lt"/>
                <a:cs typeface="+mn-lt"/>
              </a:rPr>
              <a:t>" columns for each airport. It then groups the results by the "Origin" column, orders them in descending order of the delay time, and limits the output to the top 3 airports with the highest delay time.</a:t>
            </a:r>
            <a:endParaRPr lang="en-US"/>
          </a:p>
        </p:txBody>
      </p:sp>
      <p:sp>
        <p:nvSpPr>
          <p:cNvPr id="6" name="TextBox 5">
            <a:extLst>
              <a:ext uri="{FF2B5EF4-FFF2-40B4-BE49-F238E27FC236}">
                <a16:creationId xmlns:a16="http://schemas.microsoft.com/office/drawing/2014/main" id="{E5FE71AB-6104-E757-0FBD-83E4E722ED4B}"/>
              </a:ext>
            </a:extLst>
          </p:cNvPr>
          <p:cNvSpPr txBox="1"/>
          <p:nvPr/>
        </p:nvSpPr>
        <p:spPr>
          <a:xfrm>
            <a:off x="218661" y="97182"/>
            <a:ext cx="42561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Yuraja Kadari -Year Assigned 1998</a:t>
            </a:r>
            <a:r>
              <a:rPr lang="en-US"/>
              <a:t>​</a:t>
            </a:r>
            <a:r>
              <a:rPr lang="en-US">
                <a:cs typeface="Calibri"/>
              </a:rPr>
              <a:t>​</a:t>
            </a:r>
            <a:endParaRPr lang="en-US"/>
          </a:p>
        </p:txBody>
      </p:sp>
    </p:spTree>
    <p:extLst>
      <p:ext uri="{BB962C8B-B14F-4D97-AF65-F5344CB8AC3E}">
        <p14:creationId xmlns:p14="http://schemas.microsoft.com/office/powerpoint/2010/main" val="360012410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49</Slides>
  <Notes>0</Notes>
  <HiddenSlides>0</HiddenSlide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Office Theme</vt:lpstr>
      <vt:lpstr>PowerPoint Presentation</vt:lpstr>
      <vt:lpstr>PowerPoint Presentation</vt:lpstr>
      <vt:lpstr>PowerPoint Presentation</vt:lpstr>
      <vt:lpstr>Creation of cluster</vt:lpstr>
      <vt:lpstr>UPLOAD DATA IN AWS S3 BUCKET  </vt:lpstr>
      <vt:lpstr>Load EMR using putty</vt:lpstr>
      <vt:lpstr>WGET COMMAND </vt:lpstr>
      <vt:lpstr>LOAD AND DISPLAY TABLE</vt:lpstr>
      <vt:lpstr>PowerPoint Presentation</vt:lpstr>
      <vt:lpstr>QUERY TO determine the three carriers with the highest delay time (in hours)</vt:lpstr>
      <vt:lpstr>QUERY TO determine overall which type of delay (arrivals or departures) is the largest for airports </vt:lpstr>
      <vt:lpstr>Exploratory Data analysis</vt:lpstr>
      <vt:lpstr>Exploratory Data analysis</vt:lpstr>
      <vt:lpstr>Exploratory Data analysis</vt:lpstr>
      <vt:lpstr>PowerPoint Presentation</vt:lpstr>
      <vt:lpstr>Creation of cluster</vt:lpstr>
      <vt:lpstr>UPLOAD DATA IN AWS S3 BUCKET  </vt:lpstr>
      <vt:lpstr>Load EMR using putty</vt:lpstr>
      <vt:lpstr>WGET COMMAND </vt:lpstr>
      <vt:lpstr>LOAD AND DISPLAY TABLE</vt:lpstr>
      <vt:lpstr>PowerPoint Presentation</vt:lpstr>
      <vt:lpstr>QUERY TO determine the three carriers with the highest delay time (in hours)</vt:lpstr>
      <vt:lpstr>QUERY TO determine overall which type of delay (arrivals or departures) is the largest for airports </vt:lpstr>
      <vt:lpstr>Exploratory Data analysis</vt:lpstr>
      <vt:lpstr>Exploratory Data analysis</vt:lpstr>
      <vt:lpstr>PowerPoint Presentation</vt:lpstr>
      <vt:lpstr>Creation of cluster</vt:lpstr>
      <vt:lpstr>UPLOAD DATA IN AWS S3 BUCKET </vt:lpstr>
      <vt:lpstr>Load EMR using putty</vt:lpstr>
      <vt:lpstr>CREATE TABLE</vt:lpstr>
      <vt:lpstr>DISPLAY TABLE</vt:lpstr>
      <vt:lpstr>PowerPoint Presentation</vt:lpstr>
      <vt:lpstr>QUERY TO determine the three carriers with the highest delay time (in hours)</vt:lpstr>
      <vt:lpstr>QUERY TO determine overall which type of delay (arrivals or departures) is the largest for airports </vt:lpstr>
      <vt:lpstr>Exploratory Data analysis</vt:lpstr>
      <vt:lpstr>Exploratory Data analysis</vt:lpstr>
      <vt:lpstr>PowerPoint Presentation</vt:lpstr>
      <vt:lpstr>Creating IAM user on grant access to AWS resources </vt:lpstr>
      <vt:lpstr>Adding File to S3 Bucket Using WINSCP </vt:lpstr>
      <vt:lpstr>Load EMR using putty</vt:lpstr>
      <vt:lpstr>CREATE TABLE</vt:lpstr>
      <vt:lpstr>DISPLAY TABLE</vt:lpstr>
      <vt:lpstr>PowerPoint Presentation</vt:lpstr>
      <vt:lpstr>QUERY TO determine the three carriers with the highest delay time (in hours)</vt:lpstr>
      <vt:lpstr>Exploratory Data analysis</vt:lpstr>
      <vt:lpstr>PowerPoint Presentation</vt:lpstr>
      <vt:lpstr>PowerPoint Presentation</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project</dc:title>
  <dc:creator>Vartak, Mr. Omkar Sharad</dc:creator>
  <cp:revision>58</cp:revision>
  <dcterms:created xsi:type="dcterms:W3CDTF">2022-11-08T05:54:00Z</dcterms:created>
  <dcterms:modified xsi:type="dcterms:W3CDTF">2023-04-04T15:50:13Z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0044E5D967FD49BE84DF07424CCB3C6D</vt:lpwstr>
  </property>
  <property fmtid="{D5CDD505-2E9C-101B-9397-08002B2CF9AE}" pid="3" name="KSOProductBuildVer">
    <vt:lpwstr>1033-11.2.0.11214</vt:lpwstr>
  </property>
</Properties>
</file>